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61" r:id="rId3"/>
    <p:sldId id="262" r:id="rId4"/>
    <p:sldId id="287" r:id="rId5"/>
    <p:sldId id="288" r:id="rId6"/>
    <p:sldId id="303" r:id="rId7"/>
    <p:sldId id="289" r:id="rId8"/>
    <p:sldId id="265" r:id="rId9"/>
    <p:sldId id="291" r:id="rId10"/>
    <p:sldId id="290" r:id="rId11"/>
    <p:sldId id="292" r:id="rId12"/>
    <p:sldId id="293" r:id="rId13"/>
    <p:sldId id="294" r:id="rId14"/>
    <p:sldId id="295" r:id="rId15"/>
    <p:sldId id="296" r:id="rId16"/>
    <p:sldId id="297" r:id="rId17"/>
    <p:sldId id="307" r:id="rId18"/>
    <p:sldId id="274" r:id="rId19"/>
    <p:sldId id="275" r:id="rId20"/>
    <p:sldId id="300" r:id="rId21"/>
    <p:sldId id="301" r:id="rId22"/>
    <p:sldId id="279" r:id="rId23"/>
    <p:sldId id="302" r:id="rId24"/>
    <p:sldId id="272" r:id="rId25"/>
    <p:sldId id="282" r:id="rId26"/>
    <p:sldId id="304" r:id="rId27"/>
    <p:sldId id="283" r:id="rId28"/>
    <p:sldId id="284" r:id="rId29"/>
    <p:sldId id="298" r:id="rId30"/>
    <p:sldId id="299" r:id="rId31"/>
    <p:sldId id="285" r:id="rId32"/>
    <p:sldId id="286" r:id="rId33"/>
    <p:sldId id="305" r:id="rId34"/>
    <p:sldId id="306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CC0066"/>
    <a:srgbClr val="CCCC00"/>
    <a:srgbClr val="00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>
        <p:scale>
          <a:sx n="100" d="100"/>
          <a:sy n="100" d="100"/>
        </p:scale>
        <p:origin x="-1944" y="-6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E3204-940C-4C4A-9EE3-4654405B753F}" type="datetimeFigureOut">
              <a:rPr lang="en-US" smtClean="0"/>
              <a:pPr/>
              <a:t>10/22/2012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29E2C7-48C5-4E7E-8994-E1C1241912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2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033775-AE81-4E6C-9B55-3CACFEC563F5}" type="slidenum">
              <a:rPr lang="en-US"/>
              <a:pPr/>
              <a:t>18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C6560E-BD37-4EFE-A231-5E0CF4F4B0EA}" type="slidenum">
              <a:rPr lang="en-US"/>
              <a:pPr/>
              <a:t>19</a:t>
            </a:fld>
            <a:endParaRPr lang="en-US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2950C-3818-4B66-96F6-A7B4F34F255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C19AB3-9F1D-4CCB-BA2E-070D127A5907}" type="slidenum">
              <a:rPr lang="en-US"/>
              <a:pPr/>
              <a:t>22</a:t>
            </a:fld>
            <a:endParaRPr lang="en-US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2950C-3818-4B66-96F6-A7B4F34F255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BBBB5D-6FCB-4FAC-B8BC-D69C6E520562}" type="slidenum">
              <a:rPr lang="en-US"/>
              <a:pPr/>
              <a:t>25</a:t>
            </a:fld>
            <a:endParaRPr lang="en-US"/>
          </a:p>
        </p:txBody>
      </p:sp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82823D-3BD8-4F83-A17B-9A534CEB9731}" type="slidenum">
              <a:rPr lang="en-US"/>
              <a:pPr/>
              <a:t>26</a:t>
            </a:fld>
            <a:endParaRPr lang="en-US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82823D-3BD8-4F83-A17B-9A534CEB9731}" type="slidenum">
              <a:rPr lang="en-US"/>
              <a:pPr/>
              <a:t>27</a:t>
            </a:fld>
            <a:endParaRPr lang="en-US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5927EB-05B5-4AE4-AB41-58772F7A746D}" type="slidenum">
              <a:rPr lang="en-US"/>
              <a:pPr/>
              <a:t>28</a:t>
            </a:fld>
            <a:endParaRPr lang="en-US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2950C-3818-4B66-96F6-A7B4F34F255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DFBFFA-0B8C-4E41-916D-A1C3140CBD7D}" type="slidenum">
              <a:rPr lang="en-US"/>
              <a:pPr/>
              <a:t>31</a:t>
            </a:fld>
            <a:endParaRPr lang="en-US"/>
          </a:p>
        </p:txBody>
      </p:sp>
      <p:sp>
        <p:nvSpPr>
          <p:cNvPr id="2058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F1A69E-8A84-409F-8090-EA8DD20F6DD0}" type="slidenum">
              <a:rPr lang="en-US"/>
              <a:pPr/>
              <a:t>32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DFBFFA-0B8C-4E41-916D-A1C3140CBD7D}" type="slidenum">
              <a:rPr lang="en-US"/>
              <a:pPr/>
              <a:t>33</a:t>
            </a:fld>
            <a:endParaRPr lang="en-US"/>
          </a:p>
        </p:txBody>
      </p:sp>
      <p:sp>
        <p:nvSpPr>
          <p:cNvPr id="2058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2950C-3818-4B66-96F6-A7B4F34F255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2950C-3818-4B66-96F6-A7B4F34F255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9E2C7-48C5-4E7E-8994-E1C124191262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10/22/2012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10/22/2012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10/22/2012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A4566EE-1646-4225-AE84-E5C51FF956D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10/22/2012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10/22/2012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10/22/2012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10/22/2012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10/22/2012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10/22/2012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10/22/2012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4841-7F57-4297-A851-463469F76D71}" type="datetimeFigureOut">
              <a:rPr lang="en-US" smtClean="0"/>
              <a:pPr/>
              <a:t>10/22/2012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F4841-7F57-4297-A851-463469F76D71}" type="datetimeFigureOut">
              <a:rPr lang="en-US" smtClean="0"/>
              <a:pPr/>
              <a:t>10/22/2012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1A81B-A3C7-441F-A335-BC82AABF2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nic.ucsf.edu/dokuwiki/doku.php?id=fluorescent_protein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lum bright="-8000" contrast="15000"/>
          </a:blip>
          <a:srcRect l="2373" t="3235" r="3484" b="79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44775"/>
            <a:ext cx="7772400" cy="1470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Genetically Encoded Labeling Strategies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100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Kurt Thorn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Nikon Imaging Center, UCSF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</a:t>
            </a:r>
            <a:r>
              <a:rPr lang="en-US" dirty="0" smtClean="0">
                <a:solidFill>
                  <a:srgbClr val="0000FF"/>
                </a:solidFill>
              </a:rPr>
              <a:t>Blue</a:t>
            </a:r>
            <a:r>
              <a:rPr lang="en-US" dirty="0" smtClean="0"/>
              <a:t> FPs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mTagBFP2: </a:t>
            </a:r>
            <a:r>
              <a:rPr lang="en-US" dirty="0" smtClean="0">
                <a:solidFill>
                  <a:srgbClr val="FF0000"/>
                </a:solidFill>
              </a:rPr>
              <a:t>399 </a:t>
            </a:r>
            <a:r>
              <a:rPr lang="en-US" dirty="0" smtClean="0"/>
              <a:t>ex </a:t>
            </a:r>
            <a:r>
              <a:rPr lang="en-US" dirty="0" smtClean="0"/>
              <a:t>/ </a:t>
            </a:r>
            <a:r>
              <a:rPr lang="en-US" dirty="0" smtClean="0">
                <a:solidFill>
                  <a:srgbClr val="FF0000"/>
                </a:solidFill>
              </a:rPr>
              <a:t>454 </a:t>
            </a:r>
            <a:r>
              <a:rPr lang="en-US" dirty="0" err="1" smtClean="0"/>
              <a:t>em</a:t>
            </a:r>
            <a:r>
              <a:rPr lang="en-US" dirty="0" smtClean="0"/>
              <a:t>  </a:t>
            </a:r>
            <a:r>
              <a:rPr lang="en-US" dirty="0" smtClean="0"/>
              <a:t>Brightness </a:t>
            </a:r>
            <a:r>
              <a:rPr lang="en-US" dirty="0" smtClean="0">
                <a:solidFill>
                  <a:srgbClr val="FF0000"/>
                </a:solidFill>
              </a:rPr>
              <a:t>32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Well-matched to 405nm laser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EBFP2: </a:t>
            </a:r>
            <a:r>
              <a:rPr lang="en-US" dirty="0" smtClean="0">
                <a:solidFill>
                  <a:srgbClr val="FF0000"/>
                </a:solidFill>
              </a:rPr>
              <a:t>383</a:t>
            </a:r>
            <a:r>
              <a:rPr lang="en-US" dirty="0" smtClean="0"/>
              <a:t> ex / </a:t>
            </a:r>
            <a:r>
              <a:rPr lang="en-US" dirty="0" smtClean="0">
                <a:solidFill>
                  <a:srgbClr val="FF0000"/>
                </a:solidFill>
              </a:rPr>
              <a:t>448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18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</a:t>
            </a:r>
            <a:r>
              <a:rPr lang="en-US" dirty="0" smtClean="0">
                <a:solidFill>
                  <a:srgbClr val="00FFFF"/>
                </a:solidFill>
              </a:rPr>
              <a:t>Cyan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FPs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ECFP derived:</a:t>
            </a:r>
          </a:p>
          <a:p>
            <a:r>
              <a:rPr lang="en-US" dirty="0" smtClean="0"/>
              <a:t>mTurquoise2: </a:t>
            </a:r>
            <a:r>
              <a:rPr lang="en-US" dirty="0" smtClean="0">
                <a:solidFill>
                  <a:srgbClr val="FF0000"/>
                </a:solidFill>
              </a:rPr>
              <a:t>434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474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28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SCFP3A: </a:t>
            </a:r>
            <a:r>
              <a:rPr lang="en-US" dirty="0" smtClean="0">
                <a:solidFill>
                  <a:srgbClr val="FF0000"/>
                </a:solidFill>
              </a:rPr>
              <a:t>433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474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17</a:t>
            </a:r>
          </a:p>
          <a:p>
            <a:pPr lvl="1"/>
            <a:r>
              <a:rPr lang="en-US" dirty="0" smtClean="0"/>
              <a:t>Folds better than Cerulean and ECFP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 smtClean="0"/>
              <a:t>Others:</a:t>
            </a:r>
          </a:p>
          <a:p>
            <a:r>
              <a:rPr lang="en-US" dirty="0" smtClean="0"/>
              <a:t>mTFP1: </a:t>
            </a:r>
            <a:r>
              <a:rPr lang="en-US" dirty="0" smtClean="0">
                <a:solidFill>
                  <a:srgbClr val="FF0000"/>
                </a:solidFill>
              </a:rPr>
              <a:t>462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492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54</a:t>
            </a:r>
          </a:p>
          <a:p>
            <a:endParaRPr lang="en-US" dirty="0" smtClean="0"/>
          </a:p>
          <a:p>
            <a:r>
              <a:rPr lang="en-US" dirty="0" err="1" smtClean="0"/>
              <a:t>TagCFP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458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480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21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</a:t>
            </a:r>
            <a:r>
              <a:rPr lang="en-US" dirty="0" smtClean="0">
                <a:solidFill>
                  <a:srgbClr val="00FF00"/>
                </a:solidFill>
              </a:rPr>
              <a:t>Green</a:t>
            </a:r>
            <a:r>
              <a:rPr lang="en-US" dirty="0" smtClean="0">
                <a:solidFill>
                  <a:srgbClr val="00FFFF"/>
                </a:solidFill>
              </a:rPr>
              <a:t> </a:t>
            </a:r>
            <a:r>
              <a:rPr lang="en-US" dirty="0" smtClean="0"/>
              <a:t>FPs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EGFP derived:</a:t>
            </a:r>
          </a:p>
          <a:p>
            <a:r>
              <a:rPr lang="en-US" dirty="0" err="1" smtClean="0"/>
              <a:t>mEmerald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487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509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37</a:t>
            </a:r>
          </a:p>
          <a:p>
            <a:endParaRPr lang="en-US" dirty="0" smtClean="0"/>
          </a:p>
          <a:p>
            <a:r>
              <a:rPr lang="en-US" dirty="0" err="1" smtClean="0"/>
              <a:t>Superfolder</a:t>
            </a:r>
            <a:r>
              <a:rPr lang="en-US" dirty="0" smtClean="0"/>
              <a:t> GFP: </a:t>
            </a:r>
            <a:r>
              <a:rPr lang="en-US" dirty="0" smtClean="0">
                <a:solidFill>
                  <a:srgbClr val="FF0000"/>
                </a:solidFill>
              </a:rPr>
              <a:t>485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510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54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Clover: </a:t>
            </a:r>
            <a:r>
              <a:rPr lang="en-US" dirty="0" smtClean="0">
                <a:solidFill>
                  <a:srgbClr val="FF0000"/>
                </a:solidFill>
              </a:rPr>
              <a:t>505</a:t>
            </a:r>
            <a:r>
              <a:rPr lang="en-US" dirty="0" smtClean="0"/>
              <a:t> ex / </a:t>
            </a:r>
            <a:r>
              <a:rPr lang="en-US" dirty="0" smtClean="0">
                <a:solidFill>
                  <a:srgbClr val="FF0000"/>
                </a:solidFill>
              </a:rPr>
              <a:t>515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Brightness </a:t>
            </a:r>
            <a:r>
              <a:rPr lang="en-US" dirty="0" smtClean="0">
                <a:solidFill>
                  <a:srgbClr val="FF0000"/>
                </a:solidFill>
              </a:rPr>
              <a:t>84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 smtClean="0"/>
              <a:t>Others:</a:t>
            </a:r>
          </a:p>
          <a:p>
            <a:r>
              <a:rPr lang="en-US" dirty="0" err="1" smtClean="0"/>
              <a:t>mWasabi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493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509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56</a:t>
            </a:r>
          </a:p>
          <a:p>
            <a:pPr lvl="1"/>
            <a:r>
              <a:rPr lang="en-US" dirty="0" smtClean="0"/>
              <a:t>mTFP1 derivative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</a:t>
            </a:r>
            <a:r>
              <a:rPr lang="en-US" dirty="0" smtClean="0">
                <a:solidFill>
                  <a:srgbClr val="CCCC00"/>
                </a:solidFill>
              </a:rPr>
              <a:t>Yellow</a:t>
            </a:r>
            <a:r>
              <a:rPr lang="en-US" dirty="0" smtClean="0">
                <a:solidFill>
                  <a:srgbClr val="00FF00"/>
                </a:solidFill>
              </a:rPr>
              <a:t> </a:t>
            </a:r>
            <a:r>
              <a:rPr lang="en-US" dirty="0" smtClean="0"/>
              <a:t>FPs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EYFP derived:</a:t>
            </a:r>
          </a:p>
          <a:p>
            <a:r>
              <a:rPr lang="en-US" dirty="0" err="1" smtClean="0"/>
              <a:t>mCitrine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516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529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58</a:t>
            </a:r>
          </a:p>
          <a:p>
            <a:endParaRPr lang="en-US" dirty="0" smtClean="0"/>
          </a:p>
          <a:p>
            <a:r>
              <a:rPr lang="en-US" dirty="0" smtClean="0"/>
              <a:t>SYFP2: </a:t>
            </a:r>
            <a:r>
              <a:rPr lang="en-US" dirty="0" smtClean="0">
                <a:solidFill>
                  <a:srgbClr val="FF0000"/>
                </a:solidFill>
              </a:rPr>
              <a:t>515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527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69</a:t>
            </a:r>
          </a:p>
          <a:p>
            <a:pPr lvl="1"/>
            <a:r>
              <a:rPr lang="en-US" dirty="0" smtClean="0"/>
              <a:t>Improved Venus</a:t>
            </a:r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</a:t>
            </a:r>
            <a:r>
              <a:rPr lang="en-US" dirty="0" smtClean="0">
                <a:solidFill>
                  <a:srgbClr val="C00000"/>
                </a:solidFill>
              </a:rPr>
              <a:t>Red</a:t>
            </a:r>
            <a:r>
              <a:rPr lang="en-US" dirty="0" smtClean="0">
                <a:solidFill>
                  <a:srgbClr val="CCCC00"/>
                </a:solidFill>
              </a:rPr>
              <a:t> </a:t>
            </a:r>
            <a:r>
              <a:rPr lang="en-US" dirty="0" smtClean="0"/>
              <a:t>FPs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err="1" smtClean="0"/>
              <a:t>DsRed</a:t>
            </a:r>
            <a:r>
              <a:rPr lang="en-US" dirty="0" smtClean="0"/>
              <a:t> derived:</a:t>
            </a:r>
          </a:p>
          <a:p>
            <a:r>
              <a:rPr lang="en-US" dirty="0" err="1" smtClean="0"/>
              <a:t>mCherry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587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610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16</a:t>
            </a:r>
          </a:p>
          <a:p>
            <a:endParaRPr lang="en-US" dirty="0" smtClean="0"/>
          </a:p>
          <a:p>
            <a:r>
              <a:rPr lang="en-US" dirty="0" err="1" smtClean="0"/>
              <a:t>mApple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568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592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37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 smtClean="0"/>
              <a:t>Others:</a:t>
            </a:r>
          </a:p>
          <a:p>
            <a:r>
              <a:rPr lang="en-US" dirty="0" err="1" smtClean="0"/>
              <a:t>TagRFP</a:t>
            </a:r>
            <a:r>
              <a:rPr lang="en-US" dirty="0" smtClean="0"/>
              <a:t>-T : </a:t>
            </a:r>
            <a:r>
              <a:rPr lang="en-US" dirty="0" smtClean="0">
                <a:solidFill>
                  <a:srgbClr val="FF0000"/>
                </a:solidFill>
              </a:rPr>
              <a:t>555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584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33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mRuby</a:t>
            </a:r>
            <a:r>
              <a:rPr lang="en-US" dirty="0" smtClean="0"/>
              <a:t>(2) 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558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605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39</a:t>
            </a:r>
            <a:endParaRPr lang="en-US" dirty="0" smtClean="0"/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</a:t>
            </a:r>
            <a:r>
              <a:rPr lang="en-US" dirty="0" smtClean="0">
                <a:solidFill>
                  <a:srgbClr val="CC0066"/>
                </a:solidFill>
              </a:rPr>
              <a:t>Far-Red / near-IR</a:t>
            </a:r>
            <a:r>
              <a:rPr lang="en-US" dirty="0" smtClean="0">
                <a:solidFill>
                  <a:srgbClr val="CCCC00"/>
                </a:solidFill>
              </a:rPr>
              <a:t> </a:t>
            </a:r>
            <a:r>
              <a:rPr lang="en-US" dirty="0" smtClean="0"/>
              <a:t>FPs</a:t>
            </a:r>
            <a:br>
              <a:rPr lang="en-US" dirty="0" smtClean="0"/>
            </a:br>
            <a:r>
              <a:rPr lang="en-US" sz="1800" dirty="0" smtClean="0"/>
              <a:t>(Capable of 640nm excitation)</a:t>
            </a: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Intrinsically fluorescent:</a:t>
            </a:r>
          </a:p>
          <a:p>
            <a:r>
              <a:rPr lang="en-US" dirty="0" smtClean="0"/>
              <a:t>TagRFP657: </a:t>
            </a:r>
            <a:r>
              <a:rPr lang="en-US" dirty="0" smtClean="0">
                <a:solidFill>
                  <a:srgbClr val="FF0000"/>
                </a:solidFill>
              </a:rPr>
              <a:t>611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657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3</a:t>
            </a:r>
          </a:p>
          <a:p>
            <a:pPr lvl="1"/>
            <a:r>
              <a:rPr lang="en-US" dirty="0" smtClean="0"/>
              <a:t>Probably not bright enough for routine </a:t>
            </a:r>
            <a:r>
              <a:rPr lang="en-US" dirty="0" smtClean="0"/>
              <a:t>use</a:t>
            </a:r>
            <a:endParaRPr lang="en-US" dirty="0" smtClean="0"/>
          </a:p>
          <a:p>
            <a:pPr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 err="1" smtClean="0"/>
              <a:t>Biliverdin</a:t>
            </a:r>
            <a:r>
              <a:rPr lang="en-US" dirty="0" smtClean="0"/>
              <a:t> co-factor:</a:t>
            </a:r>
          </a:p>
          <a:p>
            <a:r>
              <a:rPr lang="en-US" dirty="0" smtClean="0"/>
              <a:t>IFP1.4: </a:t>
            </a:r>
            <a:r>
              <a:rPr lang="en-US" dirty="0" smtClean="0">
                <a:solidFill>
                  <a:srgbClr val="FF0000"/>
                </a:solidFill>
              </a:rPr>
              <a:t>684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708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6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err="1" smtClean="0"/>
              <a:t>iRFP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690</a:t>
            </a:r>
            <a:r>
              <a:rPr lang="en-US" dirty="0" smtClean="0"/>
              <a:t> ex / </a:t>
            </a:r>
            <a:r>
              <a:rPr lang="en-US" dirty="0" smtClean="0">
                <a:solidFill>
                  <a:srgbClr val="FF0000"/>
                </a:solidFill>
              </a:rPr>
              <a:t>713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Brightness </a:t>
            </a:r>
            <a:r>
              <a:rPr lang="en-US" dirty="0" smtClean="0">
                <a:solidFill>
                  <a:srgbClr val="FF0000"/>
                </a:solidFill>
              </a:rPr>
              <a:t>6</a:t>
            </a:r>
          </a:p>
          <a:p>
            <a:pPr lvl="1"/>
            <a:r>
              <a:rPr lang="en-US" dirty="0" err="1" smtClean="0"/>
              <a:t>Dimeric</a:t>
            </a:r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IFP1.4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600200"/>
            <a:ext cx="4114800" cy="4876800"/>
          </a:xfrm>
        </p:spPr>
        <p:txBody>
          <a:bodyPr>
            <a:normAutofit/>
          </a:bodyPr>
          <a:lstStyle/>
          <a:p>
            <a:r>
              <a:rPr lang="en-US" dirty="0" err="1" smtClean="0"/>
              <a:t>Chromophore</a:t>
            </a:r>
            <a:r>
              <a:rPr lang="en-US" dirty="0" smtClean="0"/>
              <a:t>: </a:t>
            </a:r>
            <a:r>
              <a:rPr lang="en-US" dirty="0" err="1" smtClean="0"/>
              <a:t>biliverdin</a:t>
            </a:r>
            <a:r>
              <a:rPr lang="en-US" dirty="0" smtClean="0"/>
              <a:t> </a:t>
            </a:r>
            <a:r>
              <a:rPr lang="en-US" dirty="0" err="1" smtClean="0"/>
              <a:t>Ixa</a:t>
            </a:r>
            <a:endParaRPr lang="en-US" dirty="0" smtClean="0"/>
          </a:p>
          <a:p>
            <a:r>
              <a:rPr lang="en-US" dirty="0" smtClean="0"/>
              <a:t>Product of </a:t>
            </a:r>
            <a:r>
              <a:rPr lang="en-US" dirty="0" err="1" smtClean="0"/>
              <a:t>heme</a:t>
            </a:r>
            <a:r>
              <a:rPr lang="en-US" dirty="0" smtClean="0"/>
              <a:t> breakdown</a:t>
            </a:r>
          </a:p>
          <a:p>
            <a:r>
              <a:rPr lang="en-US" dirty="0" smtClean="0"/>
              <a:t>Membrane permeable</a:t>
            </a:r>
          </a:p>
          <a:p>
            <a:endParaRPr lang="en-US" dirty="0" smtClean="0"/>
          </a:p>
          <a:p>
            <a:r>
              <a:rPr lang="en-US" dirty="0" smtClean="0"/>
              <a:t>321 </a:t>
            </a:r>
            <a:r>
              <a:rPr lang="en-US" dirty="0" err="1" smtClean="0"/>
              <a:t>aa</a:t>
            </a:r>
            <a:r>
              <a:rPr lang="en-US" dirty="0" smtClean="0"/>
              <a:t>; 36.5kDa</a:t>
            </a:r>
          </a:p>
          <a:p>
            <a:endParaRPr lang="en-US" dirty="0" smtClean="0"/>
          </a:p>
          <a:p>
            <a:r>
              <a:rPr lang="en-US" dirty="0" smtClean="0"/>
              <a:t>Typically fluorescent in mammalian cells but adding exogenous </a:t>
            </a:r>
            <a:r>
              <a:rPr lang="en-US" dirty="0" err="1" smtClean="0"/>
              <a:t>biliverdin</a:t>
            </a:r>
            <a:r>
              <a:rPr lang="en-US" dirty="0" smtClean="0"/>
              <a:t> increases fluorescence ~5-fold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6400" t="9600" r="2400" b="8800"/>
          <a:stretch>
            <a:fillRect/>
          </a:stretch>
        </p:blipFill>
        <p:spPr bwMode="auto">
          <a:xfrm>
            <a:off x="152400" y="944562"/>
            <a:ext cx="43434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 l="12549" t="48900" r="12157" b="10024"/>
          <a:stretch>
            <a:fillRect/>
          </a:stretch>
        </p:blipFill>
        <p:spPr bwMode="auto">
          <a:xfrm>
            <a:off x="381000" y="4830762"/>
            <a:ext cx="36576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657600" y="4572000"/>
            <a:ext cx="304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iLOV</a:t>
            </a:r>
            <a:r>
              <a:rPr lang="en-US" dirty="0" smtClean="0"/>
              <a:t> and relatives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Plant Light, Oxygen, or Voltage sensing (LOV) domains</a:t>
            </a:r>
          </a:p>
          <a:p>
            <a:r>
              <a:rPr lang="en-US" dirty="0" smtClean="0"/>
              <a:t>Bind </a:t>
            </a:r>
            <a:r>
              <a:rPr lang="en-US" dirty="0" err="1" smtClean="0"/>
              <a:t>flavin</a:t>
            </a:r>
            <a:r>
              <a:rPr lang="en-US" dirty="0" smtClean="0"/>
              <a:t> mononucleotide (FMN)</a:t>
            </a:r>
          </a:p>
          <a:p>
            <a:r>
              <a:rPr lang="en-US" dirty="0" smtClean="0"/>
              <a:t>~100 amino acids</a:t>
            </a:r>
          </a:p>
          <a:p>
            <a:r>
              <a:rPr lang="en-US" dirty="0" smtClean="0"/>
              <a:t>Does not require oxygen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895600"/>
            <a:ext cx="2910234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5932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Optical Highlighter </a:t>
            </a:r>
            <a:r>
              <a:rPr lang="en-US" dirty="0"/>
              <a:t>Proteins</a:t>
            </a:r>
          </a:p>
        </p:txBody>
      </p:sp>
      <p:sp>
        <p:nvSpPr>
          <p:cNvPr id="105475" name="Rectangle 3"/>
          <p:cNvSpPr>
            <a:spLocks noChangeArrowheads="1"/>
          </p:cNvSpPr>
          <p:nvPr/>
        </p:nvSpPr>
        <p:spPr bwMode="auto">
          <a:xfrm>
            <a:off x="685800" y="1965325"/>
            <a:ext cx="4552849" cy="4007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err="1" smtClean="0">
                <a:latin typeface="Chalkboard" charset="0"/>
              </a:rPr>
              <a:t>Photoactivatable</a:t>
            </a:r>
            <a:r>
              <a:rPr lang="en-US" sz="2400" dirty="0" smtClean="0">
                <a:latin typeface="Chalkboard" charset="0"/>
              </a:rPr>
              <a:t> (Off → On)</a:t>
            </a:r>
            <a:endParaRPr lang="en-US" sz="2400" dirty="0">
              <a:latin typeface="Chalkboard" charset="0"/>
            </a:endParaRPr>
          </a:p>
          <a:p>
            <a:pPr marL="342900" lvl="1" indent="-228600" eaLnBrk="0" hangingPunct="0">
              <a:buFontTx/>
              <a:buChar char="•"/>
            </a:pPr>
            <a:r>
              <a:rPr lang="en-US" sz="2400" dirty="0" smtClean="0">
                <a:solidFill>
                  <a:srgbClr val="800080"/>
                </a:solidFill>
                <a:latin typeface="Chalkboard" charset="0"/>
              </a:rPr>
              <a:t>PA-GFP, </a:t>
            </a:r>
            <a:r>
              <a:rPr lang="en-US" sz="2400" dirty="0" err="1" smtClean="0">
                <a:solidFill>
                  <a:srgbClr val="800080"/>
                </a:solidFill>
                <a:latin typeface="Chalkboard" charset="0"/>
              </a:rPr>
              <a:t>PAmCherry</a:t>
            </a:r>
            <a:endParaRPr lang="en-US" sz="2400" dirty="0" smtClean="0">
              <a:solidFill>
                <a:srgbClr val="800080"/>
              </a:solidFill>
              <a:latin typeface="Chalkboard" charset="0"/>
            </a:endParaRPr>
          </a:p>
          <a:p>
            <a:pPr marL="342900" lvl="1" indent="-228600" eaLnBrk="0" hangingPunct="0">
              <a:buFontTx/>
              <a:buChar char="•"/>
            </a:pPr>
            <a:r>
              <a:rPr lang="en-US" sz="2400" dirty="0" err="1" smtClean="0">
                <a:solidFill>
                  <a:srgbClr val="800080"/>
                </a:solidFill>
                <a:latin typeface="Chalkboard" charset="0"/>
              </a:rPr>
              <a:t>PATagRFP</a:t>
            </a:r>
            <a:endParaRPr lang="en-US" sz="2400" dirty="0">
              <a:solidFill>
                <a:schemeClr val="accent2"/>
              </a:solidFill>
              <a:latin typeface="Chalkboard" charset="0"/>
            </a:endParaRPr>
          </a:p>
          <a:p>
            <a:pPr eaLnBrk="0" hangingPunct="0">
              <a:spcBef>
                <a:spcPct val="30000"/>
              </a:spcBef>
            </a:pPr>
            <a:r>
              <a:rPr lang="en-US" sz="2400" dirty="0" err="1" smtClean="0">
                <a:latin typeface="Chalkboard" charset="0"/>
              </a:rPr>
              <a:t>Photoswitchable</a:t>
            </a:r>
            <a:r>
              <a:rPr lang="en-US" sz="2400" dirty="0" smtClean="0">
                <a:latin typeface="Chalkboard" charset="0"/>
              </a:rPr>
              <a:t> (Color change)</a:t>
            </a:r>
            <a:endParaRPr lang="en-US" sz="2400" dirty="0">
              <a:latin typeface="Chalkboard" charset="0"/>
            </a:endParaRPr>
          </a:p>
          <a:p>
            <a:pPr marL="342900" lvl="1" indent="-228600" eaLnBrk="0" hangingPunct="0">
              <a:buFontTx/>
              <a:buChar char="•"/>
            </a:pPr>
            <a:r>
              <a:rPr lang="en-US" sz="2400" dirty="0" smtClean="0">
                <a:solidFill>
                  <a:srgbClr val="800080"/>
                </a:solidFill>
                <a:latin typeface="Chalkboard" charset="0"/>
              </a:rPr>
              <a:t>mEos2/3</a:t>
            </a:r>
            <a:endParaRPr lang="en-US" sz="2400" dirty="0">
              <a:solidFill>
                <a:srgbClr val="800080"/>
              </a:solidFill>
              <a:latin typeface="Chalkboard" charset="0"/>
            </a:endParaRPr>
          </a:p>
          <a:p>
            <a:pPr marL="342900" lvl="1" indent="-228600" eaLnBrk="0" hangingPunct="0">
              <a:buFontTx/>
              <a:buChar char="•"/>
            </a:pPr>
            <a:r>
              <a:rPr lang="en-US" sz="2400" dirty="0">
                <a:solidFill>
                  <a:srgbClr val="800080"/>
                </a:solidFill>
                <a:latin typeface="Chalkboard"/>
              </a:rPr>
              <a:t>PS-CFP</a:t>
            </a:r>
          </a:p>
          <a:p>
            <a:pPr eaLnBrk="0" hangingPunct="0">
              <a:spcBef>
                <a:spcPct val="30000"/>
              </a:spcBef>
            </a:pPr>
            <a:r>
              <a:rPr lang="en-US" sz="2400" dirty="0" err="1" smtClean="0">
                <a:latin typeface="Chalkboard" charset="0"/>
              </a:rPr>
              <a:t>Photoswitchable</a:t>
            </a:r>
            <a:r>
              <a:rPr lang="en-US" sz="2400" dirty="0" smtClean="0">
                <a:latin typeface="Chalkboard" charset="0"/>
              </a:rPr>
              <a:t> (Off </a:t>
            </a:r>
            <a:r>
              <a:rPr lang="en-US" sz="2400" dirty="0" smtClean="0">
                <a:latin typeface="Arial"/>
                <a:cs typeface="Arial"/>
              </a:rPr>
              <a:t>↔ On)</a:t>
            </a:r>
            <a:endParaRPr lang="en-US" sz="2400" dirty="0">
              <a:latin typeface="Chalkboard" charset="0"/>
            </a:endParaRPr>
          </a:p>
          <a:p>
            <a:pPr marL="342900" lvl="1" indent="-228600" eaLnBrk="0" hangingPunct="0">
              <a:buFontTx/>
              <a:buChar char="•"/>
            </a:pPr>
            <a:r>
              <a:rPr lang="en-US" sz="2400" dirty="0" err="1">
                <a:solidFill>
                  <a:srgbClr val="800080"/>
                </a:solidFill>
                <a:latin typeface="Chalkboard" charset="0"/>
              </a:rPr>
              <a:t>asCP</a:t>
            </a:r>
            <a:r>
              <a:rPr lang="en-US" sz="2400" dirty="0">
                <a:solidFill>
                  <a:srgbClr val="800080"/>
                </a:solidFill>
                <a:latin typeface="Chalkboard" charset="0"/>
              </a:rPr>
              <a:t>, KFP (</a:t>
            </a:r>
            <a:r>
              <a:rPr lang="en-US" sz="2400" dirty="0" err="1">
                <a:solidFill>
                  <a:srgbClr val="800080"/>
                </a:solidFill>
                <a:latin typeface="Chalkboard" charset="0"/>
              </a:rPr>
              <a:t>tetrameric</a:t>
            </a:r>
            <a:r>
              <a:rPr lang="en-US" sz="2400" dirty="0">
                <a:solidFill>
                  <a:srgbClr val="800080"/>
                </a:solidFill>
                <a:latin typeface="Chalkboard" charset="0"/>
              </a:rPr>
              <a:t>)</a:t>
            </a:r>
          </a:p>
          <a:p>
            <a:pPr marL="342900" lvl="1" indent="-228600" eaLnBrk="0" hangingPunct="0">
              <a:buFontTx/>
              <a:buChar char="•"/>
            </a:pPr>
            <a:r>
              <a:rPr lang="en-US" sz="2400" dirty="0" err="1">
                <a:solidFill>
                  <a:srgbClr val="800080"/>
                </a:solidFill>
                <a:latin typeface="Chalkboard" charset="0"/>
              </a:rPr>
              <a:t>Dronpa</a:t>
            </a:r>
            <a:endParaRPr lang="en-US" sz="2400" dirty="0">
              <a:solidFill>
                <a:srgbClr val="800080"/>
              </a:solidFill>
              <a:latin typeface="Chalkboard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Chalkboard" charset="0"/>
              </a:rPr>
              <a:t>	</a:t>
            </a:r>
          </a:p>
        </p:txBody>
      </p:sp>
      <p:pic>
        <p:nvPicPr>
          <p:cNvPr id="1054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1588" y="2578100"/>
            <a:ext cx="2667000" cy="2667000"/>
          </a:xfrm>
          <a:prstGeom prst="rect">
            <a:avLst/>
          </a:prstGeom>
          <a:noFill/>
        </p:spPr>
      </p:pic>
      <p:sp>
        <p:nvSpPr>
          <p:cNvPr id="105477" name="Line 5"/>
          <p:cNvSpPr>
            <a:spLocks noChangeShapeType="1"/>
          </p:cNvSpPr>
          <p:nvPr/>
        </p:nvSpPr>
        <p:spPr bwMode="auto">
          <a:xfrm>
            <a:off x="6018213" y="2970213"/>
            <a:ext cx="914400" cy="152400"/>
          </a:xfrm>
          <a:prstGeom prst="line">
            <a:avLst/>
          </a:prstGeom>
          <a:noFill/>
          <a:ln w="19050">
            <a:solidFill>
              <a:srgbClr val="744F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478" name="Rectangle 6"/>
          <p:cNvSpPr>
            <a:spLocks noChangeArrowheads="1"/>
          </p:cNvSpPr>
          <p:nvPr/>
        </p:nvSpPr>
        <p:spPr bwMode="auto">
          <a:xfrm>
            <a:off x="5113338" y="2651125"/>
            <a:ext cx="1060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>
                <a:solidFill>
                  <a:schemeClr val="accent2"/>
                </a:solidFill>
                <a:latin typeface="Chalkboard" charset="0"/>
              </a:rPr>
              <a:t>Activate</a:t>
            </a:r>
          </a:p>
        </p:txBody>
      </p:sp>
      <p:sp>
        <p:nvSpPr>
          <p:cNvPr id="105479" name="Rectangle 7"/>
          <p:cNvSpPr>
            <a:spLocks noChangeArrowheads="1"/>
          </p:cNvSpPr>
          <p:nvPr/>
        </p:nvSpPr>
        <p:spPr bwMode="auto">
          <a:xfrm>
            <a:off x="6594475" y="2224088"/>
            <a:ext cx="7635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>
                <a:solidFill>
                  <a:schemeClr val="accent2"/>
                </a:solidFill>
                <a:latin typeface="Chalkboard" charset="0"/>
              </a:rPr>
              <a:t>green</a:t>
            </a:r>
          </a:p>
        </p:txBody>
      </p:sp>
      <p:sp>
        <p:nvSpPr>
          <p:cNvPr id="105480" name="Rectangle 8"/>
          <p:cNvSpPr>
            <a:spLocks noChangeArrowheads="1"/>
          </p:cNvSpPr>
          <p:nvPr/>
        </p:nvSpPr>
        <p:spPr bwMode="auto">
          <a:xfrm>
            <a:off x="8045450" y="2222500"/>
            <a:ext cx="5222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>
                <a:solidFill>
                  <a:schemeClr val="accent2"/>
                </a:solidFill>
                <a:latin typeface="Chalkboard" charset="0"/>
              </a:rPr>
              <a:t>red</a:t>
            </a:r>
          </a:p>
        </p:txBody>
      </p:sp>
      <p:sp>
        <p:nvSpPr>
          <p:cNvPr id="105481" name="Rectangle 9"/>
          <p:cNvSpPr>
            <a:spLocks noChangeArrowheads="1"/>
          </p:cNvSpPr>
          <p:nvPr/>
        </p:nvSpPr>
        <p:spPr bwMode="auto">
          <a:xfrm>
            <a:off x="5511800" y="3171825"/>
            <a:ext cx="86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>
                <a:solidFill>
                  <a:schemeClr val="accent2"/>
                </a:solidFill>
                <a:latin typeface="Chalkboard" charset="0"/>
              </a:rPr>
              <a:t>before</a:t>
            </a:r>
          </a:p>
        </p:txBody>
      </p:sp>
      <p:sp>
        <p:nvSpPr>
          <p:cNvPr id="105482" name="Rectangle 10"/>
          <p:cNvSpPr>
            <a:spLocks noChangeArrowheads="1"/>
          </p:cNvSpPr>
          <p:nvPr/>
        </p:nvSpPr>
        <p:spPr bwMode="auto">
          <a:xfrm>
            <a:off x="5561013" y="4238625"/>
            <a:ext cx="73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>
                <a:solidFill>
                  <a:schemeClr val="accent2"/>
                </a:solidFill>
                <a:latin typeface="Chalkboard" charset="0"/>
              </a:rPr>
              <a:t>after</a:t>
            </a:r>
          </a:p>
        </p:txBody>
      </p:sp>
      <p:sp>
        <p:nvSpPr>
          <p:cNvPr id="105483" name="Rectangle 11"/>
          <p:cNvSpPr>
            <a:spLocks noChangeArrowheads="1"/>
          </p:cNvSpPr>
          <p:nvPr/>
        </p:nvSpPr>
        <p:spPr bwMode="auto">
          <a:xfrm>
            <a:off x="6778625" y="1858963"/>
            <a:ext cx="165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solidFill>
                  <a:schemeClr val="accent2"/>
                </a:solidFill>
                <a:latin typeface="Chalkboard" charset="0"/>
              </a:rPr>
              <a:t>Dendra2 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dirty="0" err="1" smtClean="0"/>
              <a:t>Photoactivation</a:t>
            </a:r>
            <a:endParaRPr lang="en-US" dirty="0"/>
          </a:p>
        </p:txBody>
      </p:sp>
      <p:pic>
        <p:nvPicPr>
          <p:cNvPr id="111620" name="Picture 4"/>
          <p:cNvPicPr>
            <a:picLocks noChangeAspect="1" noChangeArrowheads="1"/>
          </p:cNvPicPr>
          <p:nvPr/>
        </p:nvPicPr>
        <p:blipFill>
          <a:blip r:embed="rId3" cstate="print"/>
          <a:srcRect r="51601" b="71855"/>
          <a:stretch>
            <a:fillRect/>
          </a:stretch>
        </p:blipFill>
        <p:spPr bwMode="auto">
          <a:xfrm>
            <a:off x="304800" y="4191000"/>
            <a:ext cx="4424363" cy="2341563"/>
          </a:xfrm>
          <a:prstGeom prst="rect">
            <a:avLst/>
          </a:prstGeom>
          <a:noFill/>
        </p:spPr>
      </p:pic>
      <p:pic>
        <p:nvPicPr>
          <p:cNvPr id="111621" name="Picture 5"/>
          <p:cNvPicPr>
            <a:picLocks noChangeAspect="1" noChangeArrowheads="1"/>
          </p:cNvPicPr>
          <p:nvPr/>
        </p:nvPicPr>
        <p:blipFill>
          <a:blip r:embed="rId4" cstate="print"/>
          <a:srcRect l="32550" t="64325" r="32475" b="780"/>
          <a:stretch>
            <a:fillRect/>
          </a:stretch>
        </p:blipFill>
        <p:spPr bwMode="auto">
          <a:xfrm>
            <a:off x="838200" y="1657350"/>
            <a:ext cx="3198813" cy="2457450"/>
          </a:xfrm>
          <a:prstGeom prst="rect">
            <a:avLst/>
          </a:prstGeom>
          <a:noFill/>
        </p:spPr>
      </p:pic>
      <p:sp>
        <p:nvSpPr>
          <p:cNvPr id="111622" name="Rectangle 6"/>
          <p:cNvSpPr>
            <a:spLocks noChangeArrowheads="1"/>
          </p:cNvSpPr>
          <p:nvPr/>
        </p:nvSpPr>
        <p:spPr bwMode="auto">
          <a:xfrm>
            <a:off x="3733800" y="1752600"/>
            <a:ext cx="609600" cy="1600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1623" name="Rectangle 7"/>
          <p:cNvSpPr>
            <a:spLocks noChangeArrowheads="1"/>
          </p:cNvSpPr>
          <p:nvPr/>
        </p:nvSpPr>
        <p:spPr bwMode="auto">
          <a:xfrm>
            <a:off x="838200" y="3429000"/>
            <a:ext cx="609600" cy="76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1626" name="Text Box 10"/>
          <p:cNvSpPr txBox="1">
            <a:spLocks noChangeArrowheads="1"/>
          </p:cNvSpPr>
          <p:nvPr/>
        </p:nvSpPr>
        <p:spPr bwMode="auto">
          <a:xfrm>
            <a:off x="381000" y="6519446"/>
            <a:ext cx="4419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 dirty="0" smtClean="0"/>
              <a:t>Science </a:t>
            </a:r>
            <a:r>
              <a:rPr lang="en-US" sz="1600" i="1" dirty="0"/>
              <a:t>2002 297: 1873-1877</a:t>
            </a:r>
          </a:p>
        </p:txBody>
      </p:sp>
      <p:sp>
        <p:nvSpPr>
          <p:cNvPr id="111627" name="Text Box 11"/>
          <p:cNvSpPr txBox="1">
            <a:spLocks noChangeArrowheads="1"/>
          </p:cNvSpPr>
          <p:nvPr/>
        </p:nvSpPr>
        <p:spPr bwMode="auto">
          <a:xfrm>
            <a:off x="2057400" y="1352550"/>
            <a:ext cx="158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Pre-activation</a:t>
            </a:r>
          </a:p>
        </p:txBody>
      </p:sp>
      <p:sp>
        <p:nvSpPr>
          <p:cNvPr id="111628" name="Text Box 12"/>
          <p:cNvSpPr txBox="1">
            <a:spLocks noChangeArrowheads="1"/>
          </p:cNvSpPr>
          <p:nvPr/>
        </p:nvSpPr>
        <p:spPr bwMode="auto">
          <a:xfrm>
            <a:off x="3429000" y="1657350"/>
            <a:ext cx="168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Post-activation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5" cstate="print"/>
          <a:srcRect l="69406" b="48980"/>
          <a:stretch>
            <a:fillRect/>
          </a:stretch>
        </p:blipFill>
        <p:spPr bwMode="auto">
          <a:xfrm>
            <a:off x="5334000" y="3200400"/>
            <a:ext cx="3190916" cy="2857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4953000" y="3124200"/>
            <a:ext cx="609600" cy="685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257800" y="1905000"/>
            <a:ext cx="1981200" cy="6858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Generally: Off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12849" y="1904999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On</a:t>
            </a:r>
            <a:endParaRPr lang="en-US" sz="24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239000" y="2133599"/>
            <a:ext cx="9144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30028" y="1840467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405 nm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oral.jpg"/>
          <p:cNvPicPr>
            <a:picLocks noChangeAspect="1"/>
          </p:cNvPicPr>
          <p:nvPr/>
        </p:nvPicPr>
        <p:blipFill>
          <a:blip r:embed="rId3" cstate="print">
            <a:lum bright="-10000"/>
          </a:blip>
          <a:stretch>
            <a:fillRect/>
          </a:stretch>
        </p:blipFill>
        <p:spPr>
          <a:xfrm>
            <a:off x="0" y="378023"/>
            <a:ext cx="9144000" cy="6098977"/>
          </a:xfrm>
          <a:prstGeom prst="rect">
            <a:avLst/>
          </a:prstGeom>
        </p:spPr>
      </p:pic>
      <p:sp>
        <p:nvSpPr>
          <p:cNvPr id="151554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685800" y="-76200"/>
            <a:ext cx="7772400" cy="609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Naturally occurring fluorescent proteins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0" y="6477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Fabio </a:t>
            </a:r>
            <a:r>
              <a:rPr lang="en-US" dirty="0" err="1" smtClean="0">
                <a:solidFill>
                  <a:schemeClr val="bg1"/>
                </a:solidFill>
              </a:rPr>
              <a:t>Gismondi</a:t>
            </a:r>
            <a:r>
              <a:rPr lang="en-US" dirty="0" smtClean="0">
                <a:solidFill>
                  <a:schemeClr val="bg1"/>
                </a:solidFill>
              </a:rPr>
              <a:t> / </a:t>
            </a:r>
            <a:r>
              <a:rPr lang="en-US" dirty="0" err="1" smtClean="0">
                <a:solidFill>
                  <a:schemeClr val="bg1"/>
                </a:solidFill>
              </a:rPr>
              <a:t>Flickr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</a:t>
            </a:r>
            <a:r>
              <a:rPr lang="en-US" dirty="0" err="1" smtClean="0"/>
              <a:t>Photoactivatable</a:t>
            </a:r>
            <a:r>
              <a:rPr lang="en-US" dirty="0" smtClean="0"/>
              <a:t> Proteins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PAGFP: </a:t>
            </a:r>
            <a:r>
              <a:rPr lang="en-US" dirty="0" smtClean="0">
                <a:solidFill>
                  <a:srgbClr val="FF0000"/>
                </a:solidFill>
              </a:rPr>
              <a:t>504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517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14  </a:t>
            </a:r>
            <a:r>
              <a:rPr lang="en-US" dirty="0" smtClean="0"/>
              <a:t>Contrast </a:t>
            </a:r>
            <a:r>
              <a:rPr lang="en-US" dirty="0" smtClean="0">
                <a:solidFill>
                  <a:srgbClr val="FF0000"/>
                </a:solidFill>
              </a:rPr>
              <a:t>100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err="1" smtClean="0"/>
              <a:t>PAmCherry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564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595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8  </a:t>
            </a:r>
            <a:r>
              <a:rPr lang="en-US" dirty="0" smtClean="0"/>
              <a:t>Contrast </a:t>
            </a:r>
            <a:r>
              <a:rPr lang="en-US" dirty="0" smtClean="0">
                <a:solidFill>
                  <a:srgbClr val="FF0000"/>
                </a:solidFill>
              </a:rPr>
              <a:t>4000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err="1" smtClean="0"/>
              <a:t>PAtagRFP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562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595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25  </a:t>
            </a:r>
            <a:r>
              <a:rPr lang="en-US" dirty="0" smtClean="0"/>
              <a:t>Contrast </a:t>
            </a:r>
            <a:r>
              <a:rPr lang="en-US" dirty="0" smtClean="0">
                <a:solidFill>
                  <a:srgbClr val="FF0000"/>
                </a:solidFill>
              </a:rPr>
              <a:t>500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1143000"/>
          </a:xfrm>
        </p:spPr>
        <p:txBody>
          <a:bodyPr/>
          <a:lstStyle/>
          <a:p>
            <a:r>
              <a:rPr lang="en-US" dirty="0" err="1" smtClean="0"/>
              <a:t>Photoconversion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Generally: Green </a:t>
            </a:r>
          </a:p>
          <a:p>
            <a:endParaRPr lang="en-US" dirty="0" smtClean="0"/>
          </a:p>
          <a:p>
            <a:r>
              <a:rPr lang="en-US" dirty="0" smtClean="0"/>
              <a:t>Best monomer is probably </a:t>
            </a:r>
            <a:r>
              <a:rPr lang="en-US" dirty="0" smtClean="0"/>
              <a:t>mEos2 / mEos3.2; </a:t>
            </a:r>
            <a:r>
              <a:rPr lang="en-US" dirty="0" smtClean="0"/>
              <a:t>multiple </a:t>
            </a:r>
            <a:r>
              <a:rPr lang="en-US" dirty="0" err="1" smtClean="0"/>
              <a:t>tetrameric</a:t>
            </a:r>
            <a:r>
              <a:rPr lang="en-US" dirty="0" smtClean="0"/>
              <a:t> proteins available</a:t>
            </a:r>
          </a:p>
          <a:p>
            <a:endParaRPr lang="en-US" dirty="0" smtClean="0"/>
          </a:p>
          <a:p>
            <a:r>
              <a:rPr lang="en-US" dirty="0" smtClean="0"/>
              <a:t>mEos2 (green): </a:t>
            </a:r>
            <a:r>
              <a:rPr lang="en-US" dirty="0" smtClean="0">
                <a:solidFill>
                  <a:srgbClr val="FF0000"/>
                </a:solidFill>
              </a:rPr>
              <a:t>506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519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47</a:t>
            </a:r>
            <a:endParaRPr lang="en-US" dirty="0" smtClean="0"/>
          </a:p>
          <a:p>
            <a:r>
              <a:rPr lang="en-US" dirty="0" smtClean="0"/>
              <a:t>mEos2 (red): </a:t>
            </a:r>
            <a:r>
              <a:rPr lang="en-US" dirty="0" smtClean="0">
                <a:solidFill>
                  <a:srgbClr val="FF0000"/>
                </a:solidFill>
              </a:rPr>
              <a:t>573 </a:t>
            </a:r>
            <a:r>
              <a:rPr lang="en-US" dirty="0" smtClean="0"/>
              <a:t>ex / </a:t>
            </a:r>
            <a:r>
              <a:rPr lang="en-US" dirty="0" smtClean="0">
                <a:solidFill>
                  <a:srgbClr val="FF0000"/>
                </a:solidFill>
              </a:rPr>
              <a:t>584 </a:t>
            </a:r>
            <a:r>
              <a:rPr lang="en-US" dirty="0" err="1" smtClean="0"/>
              <a:t>em</a:t>
            </a:r>
            <a:r>
              <a:rPr lang="en-US" dirty="0" smtClean="0"/>
              <a:t>  Brightness </a:t>
            </a:r>
            <a:r>
              <a:rPr lang="en-US" dirty="0" smtClean="0">
                <a:solidFill>
                  <a:srgbClr val="FF0000"/>
                </a:solidFill>
              </a:rPr>
              <a:t>30 </a:t>
            </a:r>
            <a:r>
              <a:rPr lang="en-US" dirty="0" smtClean="0"/>
              <a:t>Contrast </a:t>
            </a:r>
            <a:r>
              <a:rPr lang="en-US" dirty="0" smtClean="0">
                <a:solidFill>
                  <a:srgbClr val="FF0000"/>
                </a:solidFill>
              </a:rPr>
              <a:t>2000?</a:t>
            </a:r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 b="64532"/>
          <a:stretch>
            <a:fillRect/>
          </a:stretch>
        </p:blipFill>
        <p:spPr bwMode="auto">
          <a:xfrm>
            <a:off x="1295400" y="4419600"/>
            <a:ext cx="63246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021849" y="1388507"/>
            <a:ext cx="661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Red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48000" y="1617107"/>
            <a:ext cx="9144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39028" y="13239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405 nm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33800" y="6477000"/>
            <a:ext cx="541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/>
              <a:t>McKinney et al. Nature Methods 6, 131–133 (2009)</a:t>
            </a:r>
            <a:endParaRPr lang="en-US" sz="1600" i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dirty="0" err="1" smtClean="0"/>
              <a:t>Photoswitchable</a:t>
            </a:r>
            <a:r>
              <a:rPr lang="en-US" dirty="0" smtClean="0"/>
              <a:t> – </a:t>
            </a:r>
            <a:r>
              <a:rPr lang="en-US" dirty="0" err="1" smtClean="0"/>
              <a:t>Dronpa</a:t>
            </a:r>
            <a:endParaRPr lang="en-US" dirty="0"/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 cstate="print"/>
          <a:srcRect l="51668" t="33212"/>
          <a:stretch>
            <a:fillRect/>
          </a:stretch>
        </p:blipFill>
        <p:spPr bwMode="auto">
          <a:xfrm>
            <a:off x="4191000" y="2408237"/>
            <a:ext cx="4429125" cy="414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3" cstate="print"/>
          <a:srcRect l="70041" b="63123"/>
          <a:stretch>
            <a:fillRect/>
          </a:stretch>
        </p:blipFill>
        <p:spPr bwMode="auto">
          <a:xfrm>
            <a:off x="762000" y="2255837"/>
            <a:ext cx="274002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5105400" y="6521450"/>
            <a:ext cx="4038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 dirty="0"/>
              <a:t>Ando et al. 2004, Science 306: 1370-1373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895600" y="1143000"/>
            <a:ext cx="1981200" cy="6858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Generally: Off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50649" y="1142999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On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876800" y="1371599"/>
            <a:ext cx="9144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76800" y="105941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405 nm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4876800" y="1447800"/>
            <a:ext cx="9144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09334" y="1390650"/>
            <a:ext cx="453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Symbol" pitchFamily="18" charset="2"/>
              </a:rPr>
              <a:t>l</a:t>
            </a:r>
            <a:r>
              <a:rPr lang="en-US" baseline="-25000" dirty="0" err="1" smtClean="0"/>
              <a:t>ex</a:t>
            </a:r>
            <a:endParaRPr lang="en-US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mIrisFP</a:t>
            </a:r>
            <a:r>
              <a:rPr lang="en-US" dirty="0" smtClean="0"/>
              <a:t> – </a:t>
            </a:r>
            <a:r>
              <a:rPr lang="en-US" dirty="0" err="1" smtClean="0"/>
              <a:t>Photoswitchable</a:t>
            </a:r>
            <a:r>
              <a:rPr lang="en-US" dirty="0" smtClean="0"/>
              <a:t> and </a:t>
            </a:r>
            <a:r>
              <a:rPr lang="en-US" dirty="0" err="1" smtClean="0"/>
              <a:t>Photoconvertible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1"/>
            <a:ext cx="8229600" cy="914400"/>
          </a:xfrm>
        </p:spPr>
        <p:txBody>
          <a:bodyPr/>
          <a:lstStyle/>
          <a:p>
            <a:r>
              <a:rPr lang="en-US" dirty="0" smtClean="0"/>
              <a:t>Eos derivative</a:t>
            </a:r>
          </a:p>
          <a:p>
            <a:r>
              <a:rPr lang="en-US" dirty="0" smtClean="0"/>
              <a:t>Both green and red states are decently bright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76600" y="1371600"/>
            <a:ext cx="951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Green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5400" y="1371600"/>
            <a:ext cx="661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Red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5241" y="2281535"/>
            <a:ext cx="57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Off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149098" y="2281535"/>
            <a:ext cx="57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Off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43400" y="1601638"/>
            <a:ext cx="5334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3543300" y="2094705"/>
            <a:ext cx="3810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 flipH="1" flipV="1">
            <a:off x="3619501" y="2094706"/>
            <a:ext cx="380999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>
            <a:off x="5221288" y="2094704"/>
            <a:ext cx="381001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 flipH="1" flipV="1">
            <a:off x="5297488" y="2094705"/>
            <a:ext cx="3810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26651" y="1905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488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790950" y="1905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405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343400" y="127849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405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893526" y="1905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532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457825" y="1905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440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 b="77184"/>
          <a:stretch>
            <a:fillRect/>
          </a:stretch>
        </p:blipFill>
        <p:spPr bwMode="auto">
          <a:xfrm>
            <a:off x="1371600" y="3886200"/>
            <a:ext cx="5715000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 cstate="print"/>
          <a:srcRect t="50000" b="27994"/>
          <a:stretch>
            <a:fillRect/>
          </a:stretch>
        </p:blipFill>
        <p:spPr bwMode="auto">
          <a:xfrm>
            <a:off x="1371600" y="5181600"/>
            <a:ext cx="5715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Box 34"/>
          <p:cNvSpPr txBox="1"/>
          <p:nvPr/>
        </p:nvSpPr>
        <p:spPr>
          <a:xfrm>
            <a:off x="3733800" y="6477000"/>
            <a:ext cx="541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/>
              <a:t>Fuchs et al. Nature Methods 7, 627–630 (2010)</a:t>
            </a:r>
            <a:endParaRPr lang="en-US" sz="1600" i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838200"/>
          </a:xfrm>
        </p:spPr>
        <p:txBody>
          <a:bodyPr/>
          <a:lstStyle/>
          <a:p>
            <a:r>
              <a:rPr lang="en-US" dirty="0"/>
              <a:t>Fluorescent proteins – pros / cons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572000"/>
          </a:xfrm>
        </p:spPr>
        <p:txBody>
          <a:bodyPr/>
          <a:lstStyle/>
          <a:p>
            <a:r>
              <a:rPr lang="en-US"/>
              <a:t>Can be easily introduced into live cells</a:t>
            </a:r>
          </a:p>
          <a:p>
            <a:r>
              <a:rPr lang="en-US"/>
              <a:t>Minimally perturbative</a:t>
            </a:r>
          </a:p>
          <a:p>
            <a:r>
              <a:rPr lang="en-US"/>
              <a:t>Photoactivatible/photoconvertible versions exist</a:t>
            </a:r>
          </a:p>
          <a:p>
            <a:r>
              <a:rPr lang="en-US"/>
              <a:t>Avoids fixing / staining</a:t>
            </a:r>
          </a:p>
          <a:p>
            <a:endParaRPr lang="en-US"/>
          </a:p>
          <a:p>
            <a:r>
              <a:rPr lang="en-US"/>
              <a:t>Require genetically tractable system</a:t>
            </a:r>
          </a:p>
          <a:p>
            <a:r>
              <a:rPr lang="en-US"/>
              <a:t>Folding and maturation can be slow</a:t>
            </a:r>
          </a:p>
          <a:p>
            <a:r>
              <a:rPr lang="en-US"/>
              <a:t>Some are pH and Cl</a:t>
            </a:r>
            <a:r>
              <a:rPr lang="en-US" baseline="30000"/>
              <a:t>-</a:t>
            </a:r>
            <a:r>
              <a:rPr lang="en-US"/>
              <a:t> sensitive</a:t>
            </a:r>
          </a:p>
          <a:p>
            <a:r>
              <a:rPr lang="en-US"/>
              <a:t>Some have very complicated photophysics (strange photoactivation / photobleaching behavior)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FlAsH</a:t>
            </a:r>
            <a:r>
              <a:rPr lang="en-US" dirty="0"/>
              <a:t>/</a:t>
            </a:r>
            <a:r>
              <a:rPr lang="en-US" dirty="0" err="1"/>
              <a:t>ReAsH</a:t>
            </a:r>
            <a:endParaRPr lang="en-US" dirty="0"/>
          </a:p>
        </p:txBody>
      </p:sp>
      <p:sp>
        <p:nvSpPr>
          <p:cNvPr id="192515" name="Text Box 3"/>
          <p:cNvSpPr txBox="1">
            <a:spLocks noChangeArrowheads="1"/>
          </p:cNvSpPr>
          <p:nvPr/>
        </p:nvSpPr>
        <p:spPr bwMode="auto">
          <a:xfrm>
            <a:off x="250825" y="1500188"/>
            <a:ext cx="31781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sz="2400" dirty="0">
                <a:cs typeface="Arial" charset="0"/>
              </a:rPr>
              <a:t>Labeling protein with tetra-</a:t>
            </a:r>
            <a:r>
              <a:rPr lang="en-US" sz="2400" dirty="0" err="1">
                <a:cs typeface="Arial" charset="0"/>
              </a:rPr>
              <a:t>cysteine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smtClean="0">
                <a:cs typeface="Arial" charset="0"/>
              </a:rPr>
              <a:t>motifs: </a:t>
            </a:r>
            <a:endParaRPr lang="en-US" sz="2400" dirty="0">
              <a:cs typeface="Arial" charset="0"/>
            </a:endParaRPr>
          </a:p>
        </p:txBody>
      </p:sp>
      <p:pic>
        <p:nvPicPr>
          <p:cNvPr id="192516" name="Picture 4" descr="nchembio0605-13-F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2971800"/>
            <a:ext cx="2703512" cy="1571625"/>
          </a:xfrm>
          <a:prstGeom prst="rect">
            <a:avLst/>
          </a:prstGeom>
          <a:noFill/>
        </p:spPr>
      </p:pic>
      <p:pic>
        <p:nvPicPr>
          <p:cNvPr id="192517" name="Picture 5" descr="flas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400300"/>
            <a:ext cx="4872038" cy="2705100"/>
          </a:xfrm>
          <a:prstGeom prst="rect">
            <a:avLst/>
          </a:prstGeom>
          <a:noFill/>
        </p:spPr>
      </p:pic>
      <p:sp>
        <p:nvSpPr>
          <p:cNvPr id="192518" name="Text Box 6"/>
          <p:cNvSpPr txBox="1">
            <a:spLocks noChangeArrowheads="1"/>
          </p:cNvSpPr>
          <p:nvPr/>
        </p:nvSpPr>
        <p:spPr bwMode="auto">
          <a:xfrm>
            <a:off x="5943600" y="4572000"/>
            <a:ext cx="3581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sz="1600" dirty="0" smtClean="0">
                <a:cs typeface="Arial" charset="0"/>
              </a:rPr>
              <a:t>Newly </a:t>
            </a:r>
            <a:r>
              <a:rPr lang="en-US" sz="1600" dirty="0" err="1">
                <a:cs typeface="Arial" charset="0"/>
              </a:rPr>
              <a:t>synthesised</a:t>
            </a:r>
            <a:r>
              <a:rPr lang="en-US" sz="1600" dirty="0">
                <a:cs typeface="Arial" charset="0"/>
              </a:rPr>
              <a:t> </a:t>
            </a:r>
            <a:r>
              <a:rPr lang="en-US" sz="1600" dirty="0" err="1">
                <a:cs typeface="Arial" charset="0"/>
              </a:rPr>
              <a:t>connexins</a:t>
            </a:r>
            <a:r>
              <a:rPr lang="en-US" sz="1600" dirty="0">
                <a:cs typeface="Arial" charset="0"/>
              </a:rPr>
              <a:t> (</a:t>
            </a:r>
            <a:r>
              <a:rPr lang="en-US" sz="1600" dirty="0" err="1">
                <a:cs typeface="Arial" charset="0"/>
              </a:rPr>
              <a:t>ReAsH:Red</a:t>
            </a:r>
            <a:r>
              <a:rPr lang="en-US" sz="1600" dirty="0">
                <a:cs typeface="Arial" charset="0"/>
              </a:rPr>
              <a:t>) are added to the outer edges of existing gap junctions (</a:t>
            </a:r>
            <a:r>
              <a:rPr lang="en-US" sz="1600" dirty="0" err="1">
                <a:cs typeface="Arial" charset="0"/>
              </a:rPr>
              <a:t>FlAsH:Green</a:t>
            </a:r>
            <a:r>
              <a:rPr lang="en-US" sz="1600" dirty="0">
                <a:cs typeface="Arial" charset="0"/>
              </a:rPr>
              <a:t>).  </a:t>
            </a:r>
            <a:endParaRPr lang="en-US" sz="1600" dirty="0" smtClean="0">
              <a:cs typeface="Arial" charset="0"/>
            </a:endParaRPr>
          </a:p>
          <a:p>
            <a:pPr eaLnBrk="1" hangingPunct="1"/>
            <a:endParaRPr lang="en-US" sz="1600" dirty="0" smtClean="0">
              <a:cs typeface="Arial" charset="0"/>
            </a:endParaRPr>
          </a:p>
          <a:p>
            <a:pPr eaLnBrk="1" hangingPunct="1"/>
            <a:r>
              <a:rPr lang="en-US" sz="1600" dirty="0" err="1" smtClean="0">
                <a:cs typeface="Arial" charset="0"/>
              </a:rPr>
              <a:t>Gaietta</a:t>
            </a:r>
            <a:r>
              <a:rPr lang="en-US" sz="1600" dirty="0" smtClean="0">
                <a:cs typeface="Arial" charset="0"/>
              </a:rPr>
              <a:t> </a:t>
            </a:r>
            <a:r>
              <a:rPr lang="en-US" sz="1600" dirty="0">
                <a:cs typeface="Arial" charset="0"/>
              </a:rPr>
              <a:t>et al 2002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5562600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Commercially available from </a:t>
            </a:r>
            <a:r>
              <a:rPr lang="en-US" sz="2000" dirty="0" err="1" smtClean="0"/>
              <a:t>Invitrogen</a:t>
            </a:r>
            <a:r>
              <a:rPr lang="en-US" sz="2000" dirty="0" smtClean="0"/>
              <a:t> as </a:t>
            </a:r>
            <a:r>
              <a:rPr lang="en-US" sz="2000" dirty="0" err="1" smtClean="0"/>
              <a:t>Lumio</a:t>
            </a:r>
            <a:r>
              <a:rPr lang="en-US" sz="2000" dirty="0" smtClean="0"/>
              <a:t> or TC-</a:t>
            </a:r>
            <a:r>
              <a:rPr lang="en-US" sz="2000" dirty="0" err="1" smtClean="0"/>
              <a:t>FlAsH</a:t>
            </a:r>
            <a:r>
              <a:rPr lang="en-US" sz="2000" dirty="0" smtClean="0"/>
              <a:t> II / TC-</a:t>
            </a:r>
            <a:r>
              <a:rPr lang="en-US" sz="2000" dirty="0" err="1" smtClean="0"/>
              <a:t>ReAsH</a:t>
            </a:r>
            <a:r>
              <a:rPr lang="en-US" sz="2000" dirty="0" smtClean="0"/>
              <a:t> II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4213" y="115888"/>
            <a:ext cx="7772400" cy="1470025"/>
          </a:xfrm>
          <a:noFill/>
          <a:ln/>
        </p:spPr>
        <p:txBody>
          <a:bodyPr>
            <a:normAutofit/>
          </a:bodyPr>
          <a:lstStyle/>
          <a:p>
            <a:r>
              <a:rPr lang="en-US" dirty="0"/>
              <a:t>Covalent attachment of dyes to genetic tags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62200" y="1047690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HaloTag</a:t>
            </a:r>
            <a:r>
              <a:rPr lang="en-US" sz="2000" dirty="0" smtClean="0"/>
              <a:t> (</a:t>
            </a:r>
            <a:r>
              <a:rPr lang="en-US" sz="2000" dirty="0" err="1" smtClean="0"/>
              <a:t>Promega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38914" name="Picture 2" descr="http://pubs.acs.org/appl/literatum/publisher/achs/journals/content/acbcct/2008/acbcct.2008.3.issue-6/cb800025k/production/images/large/cb-2008-00025k_0001.jpeg"/>
          <p:cNvPicPr>
            <a:picLocks noChangeAspect="1" noChangeArrowheads="1"/>
          </p:cNvPicPr>
          <p:nvPr/>
        </p:nvPicPr>
        <p:blipFill>
          <a:blip r:embed="rId3" cstate="print"/>
          <a:srcRect l="1518" t="31190" r="34730" b="49184"/>
          <a:stretch>
            <a:fillRect/>
          </a:stretch>
        </p:blipFill>
        <p:spPr bwMode="auto">
          <a:xfrm>
            <a:off x="533421" y="4724400"/>
            <a:ext cx="4800579" cy="1869975"/>
          </a:xfrm>
          <a:prstGeom prst="rect">
            <a:avLst/>
          </a:prstGeom>
          <a:noFill/>
        </p:spPr>
      </p:pic>
      <p:pic>
        <p:nvPicPr>
          <p:cNvPr id="7" name="Picture 2" descr="http://pubs.acs.org/appl/literatum/publisher/achs/journals/content/acbcct/2008/acbcct.2008.3.issue-6/cb800025k/production/images/large/cb-2008-00025k_0001.jpeg"/>
          <p:cNvPicPr>
            <a:picLocks noChangeAspect="1" noChangeArrowheads="1"/>
          </p:cNvPicPr>
          <p:nvPr/>
        </p:nvPicPr>
        <p:blipFill>
          <a:blip r:embed="rId3" cstate="print"/>
          <a:srcRect l="2024" t="-368" r="35236" b="73976"/>
          <a:stretch>
            <a:fillRect/>
          </a:stretch>
        </p:blipFill>
        <p:spPr bwMode="auto">
          <a:xfrm>
            <a:off x="533421" y="1981200"/>
            <a:ext cx="4724400" cy="2514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638800" y="2895600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Modified </a:t>
            </a:r>
            <a:r>
              <a:rPr lang="en-US" sz="2400" dirty="0" err="1" smtClean="0"/>
              <a:t>haloalkane</a:t>
            </a:r>
            <a:r>
              <a:rPr lang="en-US" sz="2400" dirty="0" smtClean="0"/>
              <a:t> </a:t>
            </a:r>
            <a:r>
              <a:rPr lang="en-US" sz="2400" dirty="0" err="1" smtClean="0"/>
              <a:t>dehalogenase</a:t>
            </a:r>
            <a:endParaRPr lang="en-US" sz="2400" dirty="0" smtClean="0"/>
          </a:p>
          <a:p>
            <a:r>
              <a:rPr lang="en-US" sz="2400" dirty="0" smtClean="0"/>
              <a:t>~31 </a:t>
            </a:r>
            <a:r>
              <a:rPr lang="en-US" sz="2400" dirty="0" err="1" smtClean="0"/>
              <a:t>kDa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4213" y="115888"/>
            <a:ext cx="7772400" cy="1470025"/>
          </a:xfrm>
          <a:noFill/>
          <a:ln/>
        </p:spPr>
        <p:txBody>
          <a:bodyPr>
            <a:normAutofit/>
          </a:bodyPr>
          <a:lstStyle/>
          <a:p>
            <a:r>
              <a:rPr lang="en-US" dirty="0"/>
              <a:t>Covalent attachment of dyes to genetic tags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62200" y="1047690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SNAP- and CLIP-tags (NEB)</a:t>
            </a:r>
            <a:endParaRPr lang="en-US" sz="2000" dirty="0"/>
          </a:p>
        </p:txBody>
      </p:sp>
      <p:pic>
        <p:nvPicPr>
          <p:cNvPr id="19" name="Picture 18" descr="0.tif"/>
          <p:cNvPicPr>
            <a:picLocks noChangeAspect="1"/>
          </p:cNvPicPr>
          <p:nvPr/>
        </p:nvPicPr>
        <p:blipFill>
          <a:blip r:embed="rId3" cstate="print"/>
          <a:srcRect l="13945" r="5176" b="72157"/>
          <a:stretch>
            <a:fillRect/>
          </a:stretch>
        </p:blipFill>
        <p:spPr>
          <a:xfrm>
            <a:off x="1219200" y="2133628"/>
            <a:ext cx="6629400" cy="259077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66800" y="4267200"/>
            <a:ext cx="457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90600" y="5181600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Modified </a:t>
            </a:r>
            <a:r>
              <a:rPr lang="en-US" sz="2400" i="1" dirty="0" smtClean="0"/>
              <a:t>O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-alkylguanine-DNA </a:t>
            </a:r>
            <a:r>
              <a:rPr lang="en-US" sz="2400" dirty="0" err="1" smtClean="0"/>
              <a:t>alkyltransferase</a:t>
            </a:r>
            <a:r>
              <a:rPr lang="en-US" sz="2400" dirty="0" smtClean="0"/>
              <a:t>; ~20 </a:t>
            </a:r>
            <a:r>
              <a:rPr lang="en-US" sz="2400" dirty="0" err="1" smtClean="0"/>
              <a:t>kDa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Advantages </a:t>
            </a:r>
            <a:r>
              <a:rPr lang="en-US" dirty="0">
                <a:solidFill>
                  <a:schemeClr val="tx1"/>
                </a:solidFill>
              </a:rPr>
              <a:t>of </a:t>
            </a:r>
            <a:r>
              <a:rPr lang="en-US" dirty="0" err="1" smtClean="0">
                <a:solidFill>
                  <a:schemeClr val="tx1"/>
                </a:solidFill>
              </a:rPr>
              <a:t>HaloTag</a:t>
            </a:r>
            <a:r>
              <a:rPr lang="en-US" dirty="0" smtClean="0">
                <a:solidFill>
                  <a:schemeClr val="tx1"/>
                </a:solidFill>
              </a:rPr>
              <a:t> / SNAP-Tag </a:t>
            </a:r>
            <a:r>
              <a:rPr lang="en-US" dirty="0">
                <a:solidFill>
                  <a:schemeClr val="tx1"/>
                </a:solidFill>
              </a:rPr>
              <a:t>fusions over GFP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dirty="0" smtClean="0">
                <a:cs typeface="Arial" charset="0"/>
              </a:rPr>
              <a:t>Same protein can be labeled with almost anything you want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cs typeface="Arial" charset="0"/>
              </a:rPr>
              <a:t>Easy to couple </a:t>
            </a:r>
            <a:r>
              <a:rPr lang="en-US" dirty="0" err="1" smtClean="0">
                <a:cs typeface="Arial" charset="0"/>
              </a:rPr>
              <a:t>ligands</a:t>
            </a:r>
            <a:r>
              <a:rPr lang="en-US" dirty="0" smtClean="0">
                <a:cs typeface="Arial" charset="0"/>
              </a:rPr>
              <a:t> to any NHS or </a:t>
            </a:r>
            <a:r>
              <a:rPr lang="en-US" dirty="0" err="1" smtClean="0">
                <a:cs typeface="Arial" charset="0"/>
              </a:rPr>
              <a:t>malemide</a:t>
            </a:r>
            <a:r>
              <a:rPr lang="en-US" dirty="0" smtClean="0">
                <a:cs typeface="Arial" charset="0"/>
              </a:rPr>
              <a:t> compound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cs typeface="Arial" charset="0"/>
              </a:rPr>
              <a:t>Many dye/biotin </a:t>
            </a:r>
            <a:r>
              <a:rPr lang="en-US" dirty="0" err="1" smtClean="0">
                <a:cs typeface="Arial" charset="0"/>
              </a:rPr>
              <a:t>ligands</a:t>
            </a:r>
            <a:r>
              <a:rPr lang="en-US" dirty="0" smtClean="0">
                <a:cs typeface="Arial" charset="0"/>
              </a:rPr>
              <a:t> commercially available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cs typeface="Arial" charset="0"/>
              </a:rPr>
              <a:t>Label same protein in different </a:t>
            </a:r>
            <a:r>
              <a:rPr lang="en-US" dirty="0" err="1" smtClean="0">
                <a:cs typeface="Arial" charset="0"/>
              </a:rPr>
              <a:t>colours</a:t>
            </a:r>
            <a:r>
              <a:rPr lang="en-US" dirty="0" smtClean="0">
                <a:cs typeface="Arial" charset="0"/>
              </a:rPr>
              <a:t> (avoid </a:t>
            </a:r>
            <a:r>
              <a:rPr lang="en-US" dirty="0" err="1" smtClean="0">
                <a:cs typeface="Arial" charset="0"/>
              </a:rPr>
              <a:t>recloning</a:t>
            </a:r>
            <a:r>
              <a:rPr lang="en-US" dirty="0" smtClean="0">
                <a:cs typeface="Arial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cs typeface="Arial" charset="0"/>
              </a:rPr>
              <a:t>Label different compartments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cs typeface="Arial" charset="0"/>
              </a:rPr>
              <a:t>Cell-permeable and impermeable probes available 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cs typeface="Arial" charset="0"/>
              </a:rPr>
              <a:t>Pulse chase experiments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cs typeface="Arial" charset="0"/>
              </a:rPr>
              <a:t>Add two different dyes at different time points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Dye-binding antibodies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chain antibodies (</a:t>
            </a:r>
            <a:r>
              <a:rPr lang="en-US" dirty="0" err="1" smtClean="0"/>
              <a:t>scFv</a:t>
            </a:r>
            <a:r>
              <a:rPr lang="en-US" dirty="0" smtClean="0"/>
              <a:t>) that bind dye molecules</a:t>
            </a:r>
          </a:p>
          <a:p>
            <a:r>
              <a:rPr lang="en-US" dirty="0" smtClean="0"/>
              <a:t>Dyes are only fluorescent in their bound state</a:t>
            </a:r>
          </a:p>
          <a:p>
            <a:pPr lvl="1"/>
            <a:r>
              <a:rPr lang="en-US" dirty="0" smtClean="0"/>
              <a:t>10,000-fold activation possible</a:t>
            </a:r>
          </a:p>
          <a:p>
            <a:r>
              <a:rPr lang="en-US" dirty="0" smtClean="0"/>
              <a:t>Different </a:t>
            </a:r>
            <a:r>
              <a:rPr lang="en-US" dirty="0" err="1" smtClean="0"/>
              <a:t>scFvs</a:t>
            </a:r>
            <a:r>
              <a:rPr lang="en-US" dirty="0" smtClean="0"/>
              <a:t> bind different dye families</a:t>
            </a:r>
          </a:p>
          <a:p>
            <a:pPr lvl="1"/>
            <a:r>
              <a:rPr lang="en-US" dirty="0" smtClean="0"/>
              <a:t>Can do multicolor labeling</a:t>
            </a:r>
          </a:p>
          <a:p>
            <a:r>
              <a:rPr lang="en-US" dirty="0" smtClean="0"/>
              <a:t>But multiple color dyes can bind same </a:t>
            </a:r>
            <a:r>
              <a:rPr lang="en-US" dirty="0" err="1" smtClean="0"/>
              <a:t>scFv</a:t>
            </a:r>
            <a:endParaRPr lang="en-US" dirty="0" smtClean="0"/>
          </a:p>
          <a:p>
            <a:r>
              <a:rPr lang="en-US" dirty="0" smtClean="0"/>
              <a:t>14 – 26 </a:t>
            </a:r>
            <a:r>
              <a:rPr lang="en-US" dirty="0" err="1" smtClean="0"/>
              <a:t>kDa</a:t>
            </a:r>
            <a:endParaRPr lang="en-US" dirty="0" smtClean="0"/>
          </a:p>
          <a:p>
            <a:r>
              <a:rPr lang="en-US" dirty="0" smtClean="0"/>
              <a:t>Not yet </a:t>
            </a:r>
            <a:r>
              <a:rPr lang="en-US" smtClean="0"/>
              <a:t>commercially available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 smtClean="0">
                <a:solidFill>
                  <a:schemeClr val="bg1"/>
                </a:solidFill>
              </a:rPr>
              <a:t>Aequorea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victoria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6" name="Picture 9"/>
          <p:cNvPicPr>
            <a:picLocks noGrp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838200" y="3886200"/>
            <a:ext cx="2514286" cy="2709860"/>
          </a:xfrm>
          <a:noFill/>
          <a:ln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1219200"/>
            <a:ext cx="3352800" cy="2401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 descr="jellyfish_green"/>
          <p:cNvPicPr>
            <a:picLocks noChangeAspect="1" noChangeArrowheads="1"/>
          </p:cNvPicPr>
          <p:nvPr/>
        </p:nvPicPr>
        <p:blipFill>
          <a:blip r:embed="rId5" cstate="print"/>
          <a:srcRect l="24706" t="8651" r="20000" b="14948"/>
          <a:stretch>
            <a:fillRect/>
          </a:stretch>
        </p:blipFill>
        <p:spPr bwMode="auto">
          <a:xfrm>
            <a:off x="5029200" y="1981200"/>
            <a:ext cx="3581400" cy="3505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Dye binding antibodies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4953000"/>
            <a:ext cx="6072188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 r="67677"/>
          <a:stretch>
            <a:fillRect/>
          </a:stretch>
        </p:blipFill>
        <p:spPr bwMode="auto">
          <a:xfrm rot="16200000">
            <a:off x="3459675" y="1264725"/>
            <a:ext cx="1962713" cy="400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495800" y="1639669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Membrane permeable dye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38400" y="1639669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Membrane </a:t>
            </a:r>
            <a:r>
              <a:rPr lang="en-US" dirty="0" err="1" smtClean="0"/>
              <a:t>impermeant</a:t>
            </a:r>
            <a:r>
              <a:rPr lang="en-US" dirty="0" smtClean="0"/>
              <a:t> dye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Enzyme catalyzed labeling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4419600"/>
            <a:ext cx="8229600" cy="2133600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cs typeface="Arial" charset="0"/>
              </a:rPr>
              <a:t>Genetic Tags:</a:t>
            </a:r>
          </a:p>
          <a:p>
            <a:r>
              <a:rPr lang="en-US" dirty="0" smtClean="0">
                <a:cs typeface="Arial" charset="0"/>
              </a:rPr>
              <a:t>ACP / MCP Tag (77aa)</a:t>
            </a:r>
          </a:p>
          <a:p>
            <a:r>
              <a:rPr lang="en-US" dirty="0" err="1" smtClean="0">
                <a:cs typeface="Arial" charset="0"/>
              </a:rPr>
              <a:t>YbbR</a:t>
            </a:r>
            <a:r>
              <a:rPr lang="en-US" dirty="0" smtClean="0">
                <a:cs typeface="Arial" charset="0"/>
              </a:rPr>
              <a:t> peptide (11aa)  (Christopher Walsh)</a:t>
            </a:r>
          </a:p>
          <a:p>
            <a:endParaRPr lang="en-US" dirty="0"/>
          </a:p>
        </p:txBody>
      </p:sp>
      <p:pic>
        <p:nvPicPr>
          <p:cNvPr id="204803" name="Picture 3" descr="AC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752600"/>
            <a:ext cx="5649579" cy="2581559"/>
          </a:xfrm>
          <a:prstGeom prst="rect">
            <a:avLst/>
          </a:prstGeom>
          <a:noFill/>
        </p:spPr>
      </p:pic>
      <p:sp>
        <p:nvSpPr>
          <p:cNvPr id="204804" name="Text Box 4"/>
          <p:cNvSpPr txBox="1">
            <a:spLocks noChangeArrowheads="1"/>
          </p:cNvSpPr>
          <p:nvPr/>
        </p:nvSpPr>
        <p:spPr bwMode="auto">
          <a:xfrm>
            <a:off x="2971088" y="1062335"/>
            <a:ext cx="31649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 dirty="0">
                <a:cs typeface="Arial" charset="0"/>
              </a:rPr>
              <a:t>ACP/SFP </a:t>
            </a:r>
            <a:r>
              <a:rPr lang="en-US" sz="2400" dirty="0" err="1">
                <a:cs typeface="Arial" charset="0"/>
              </a:rPr>
              <a:t>synthase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smtClean="0">
                <a:cs typeface="Arial" charset="0"/>
              </a:rPr>
              <a:t>(NEB)</a:t>
            </a:r>
            <a:endParaRPr lang="en-US" sz="2400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404813"/>
            <a:ext cx="9144000" cy="792162"/>
          </a:xfrm>
        </p:spPr>
        <p:txBody>
          <a:bodyPr/>
          <a:lstStyle/>
          <a:p>
            <a:r>
              <a:rPr lang="en-US" sz="3600">
                <a:solidFill>
                  <a:schemeClr val="tx1"/>
                </a:solidFill>
              </a:rPr>
              <a:t>Uses of enzyme catalyzed labeling</a:t>
            </a:r>
          </a:p>
        </p:txBody>
      </p:sp>
      <p:sp>
        <p:nvSpPr>
          <p:cNvPr id="206851" name="Text Box 3"/>
          <p:cNvSpPr txBox="1">
            <a:spLocks noChangeArrowheads="1"/>
          </p:cNvSpPr>
          <p:nvPr/>
        </p:nvSpPr>
        <p:spPr bwMode="auto">
          <a:xfrm>
            <a:off x="827088" y="1341438"/>
            <a:ext cx="5686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800">
                <a:cs typeface="Arial" charset="0"/>
              </a:rPr>
              <a:t>1) Site specific labeling of proteins with short peptides </a:t>
            </a:r>
          </a:p>
        </p:txBody>
      </p:sp>
      <p:sp>
        <p:nvSpPr>
          <p:cNvPr id="206852" name="Text Box 4"/>
          <p:cNvSpPr txBox="1">
            <a:spLocks noChangeArrowheads="1"/>
          </p:cNvSpPr>
          <p:nvPr/>
        </p:nvSpPr>
        <p:spPr bwMode="auto">
          <a:xfrm>
            <a:off x="827088" y="4292600"/>
            <a:ext cx="37163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800">
                <a:cs typeface="Arial" charset="0"/>
              </a:rPr>
              <a:t>2) Labelling of cell surface proteins</a:t>
            </a:r>
          </a:p>
        </p:txBody>
      </p:sp>
      <p:pic>
        <p:nvPicPr>
          <p:cNvPr id="206853" name="Picture 5" descr="RTEmagicC_acp_overview"/>
          <p:cNvPicPr>
            <a:picLocks noChangeAspect="1" noChangeArrowheads="1"/>
          </p:cNvPicPr>
          <p:nvPr/>
        </p:nvPicPr>
        <p:blipFill>
          <a:blip r:embed="rId3" cstate="print"/>
          <a:srcRect t="49707"/>
          <a:stretch>
            <a:fillRect/>
          </a:stretch>
        </p:blipFill>
        <p:spPr bwMode="auto">
          <a:xfrm>
            <a:off x="2051050" y="4652963"/>
            <a:ext cx="3744913" cy="1866900"/>
          </a:xfrm>
          <a:prstGeom prst="rect">
            <a:avLst/>
          </a:prstGeom>
          <a:noFill/>
        </p:spPr>
      </p:pic>
      <p:sp>
        <p:nvSpPr>
          <p:cNvPr id="206854" name="Text Box 6"/>
          <p:cNvSpPr txBox="1">
            <a:spLocks noChangeArrowheads="1"/>
          </p:cNvSpPr>
          <p:nvPr/>
        </p:nvSpPr>
        <p:spPr bwMode="auto">
          <a:xfrm>
            <a:off x="4419600" y="1905000"/>
            <a:ext cx="44196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sz="2400" dirty="0">
                <a:cs typeface="Arial" charset="0"/>
              </a:rPr>
              <a:t>Artificial </a:t>
            </a:r>
            <a:r>
              <a:rPr lang="en-US" sz="2400" dirty="0" err="1">
                <a:cs typeface="Arial" charset="0"/>
              </a:rPr>
              <a:t>dimerised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dynein</a:t>
            </a:r>
            <a:r>
              <a:rPr lang="en-US" sz="2400" dirty="0">
                <a:cs typeface="Arial" charset="0"/>
              </a:rPr>
              <a:t> with and without </a:t>
            </a:r>
            <a:r>
              <a:rPr lang="en-US" sz="2400" dirty="0" err="1">
                <a:cs typeface="Arial" charset="0"/>
              </a:rPr>
              <a:t>YbbR</a:t>
            </a:r>
            <a:r>
              <a:rPr lang="en-US" sz="2400" dirty="0">
                <a:cs typeface="Arial" charset="0"/>
              </a:rPr>
              <a:t> peptide </a:t>
            </a:r>
            <a:r>
              <a:rPr lang="en-US" sz="2400" dirty="0" err="1">
                <a:cs typeface="Arial" charset="0"/>
              </a:rPr>
              <a:t>labelled</a:t>
            </a:r>
            <a:r>
              <a:rPr lang="en-US" sz="2400" dirty="0">
                <a:cs typeface="Arial" charset="0"/>
              </a:rPr>
              <a:t> with SFP </a:t>
            </a:r>
            <a:r>
              <a:rPr lang="en-US" sz="2400" dirty="0" err="1">
                <a:cs typeface="Arial" charset="0"/>
              </a:rPr>
              <a:t>synthase</a:t>
            </a:r>
            <a:r>
              <a:rPr lang="en-US" sz="2400" dirty="0">
                <a:cs typeface="Arial" charset="0"/>
              </a:rPr>
              <a:t> and </a:t>
            </a:r>
            <a:r>
              <a:rPr lang="en-US" sz="2400" dirty="0" smtClean="0">
                <a:cs typeface="Arial" charset="0"/>
              </a:rPr>
              <a:t>547-CoA (Vale lab)</a:t>
            </a:r>
            <a:endParaRPr lang="en-US" sz="2400" dirty="0">
              <a:cs typeface="Arial" charset="0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700338" y="1700213"/>
            <a:ext cx="1590675" cy="2373312"/>
            <a:chOff x="1882" y="1254"/>
            <a:chExt cx="1002" cy="1495"/>
          </a:xfrm>
        </p:grpSpPr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1882" y="1389"/>
              <a:ext cx="963" cy="1360"/>
              <a:chOff x="1837" y="1253"/>
              <a:chExt cx="963" cy="1360"/>
            </a:xfrm>
          </p:grpSpPr>
          <p:pic>
            <p:nvPicPr>
              <p:cNvPr id="206857" name="Picture 9" descr="CoALabel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b="29460"/>
              <a:stretch>
                <a:fillRect/>
              </a:stretch>
            </p:blipFill>
            <p:spPr bwMode="auto">
              <a:xfrm>
                <a:off x="2154" y="1253"/>
                <a:ext cx="646" cy="1360"/>
              </a:xfrm>
              <a:prstGeom prst="rect">
                <a:avLst/>
              </a:prstGeom>
              <a:noFill/>
            </p:spPr>
          </p:pic>
          <p:sp>
            <p:nvSpPr>
              <p:cNvPr id="206858" name="Text Box 10"/>
              <p:cNvSpPr txBox="1">
                <a:spLocks noChangeArrowheads="1"/>
              </p:cNvSpPr>
              <p:nvPr/>
            </p:nvSpPr>
            <p:spPr bwMode="auto">
              <a:xfrm>
                <a:off x="1837" y="1752"/>
                <a:ext cx="292" cy="7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800">
                    <a:cs typeface="Arial" charset="0"/>
                  </a:rPr>
                  <a:t>250kD</a:t>
                </a:r>
              </a:p>
              <a:p>
                <a:pPr eaLnBrk="1" hangingPunct="1"/>
                <a:endParaRPr lang="en-US" sz="800">
                  <a:cs typeface="Arial" charset="0"/>
                </a:endParaRPr>
              </a:p>
              <a:p>
                <a:pPr eaLnBrk="1" hangingPunct="1"/>
                <a:r>
                  <a:rPr lang="en-US" sz="800">
                    <a:cs typeface="Arial" charset="0"/>
                  </a:rPr>
                  <a:t>150kD</a:t>
                </a:r>
              </a:p>
              <a:p>
                <a:pPr eaLnBrk="1" hangingPunct="1"/>
                <a:endParaRPr lang="en-US" sz="800">
                  <a:cs typeface="Arial" charset="0"/>
                </a:endParaRPr>
              </a:p>
              <a:p>
                <a:pPr eaLnBrk="1" hangingPunct="1"/>
                <a:endParaRPr lang="en-US" sz="800">
                  <a:cs typeface="Arial" charset="0"/>
                </a:endParaRPr>
              </a:p>
              <a:p>
                <a:pPr eaLnBrk="1" hangingPunct="1"/>
                <a:r>
                  <a:rPr lang="en-US" sz="800">
                    <a:cs typeface="Arial" charset="0"/>
                  </a:rPr>
                  <a:t>100kD</a:t>
                </a:r>
              </a:p>
              <a:p>
                <a:pPr eaLnBrk="1" hangingPunct="1"/>
                <a:endParaRPr lang="en-US" sz="800">
                  <a:cs typeface="Arial" charset="0"/>
                </a:endParaRPr>
              </a:p>
              <a:p>
                <a:pPr eaLnBrk="1" hangingPunct="1"/>
                <a:endParaRPr lang="en-US" sz="800">
                  <a:cs typeface="Arial" charset="0"/>
                </a:endParaRPr>
              </a:p>
              <a:p>
                <a:pPr eaLnBrk="1" hangingPunct="1"/>
                <a:r>
                  <a:rPr lang="en-US" sz="800">
                    <a:cs typeface="Arial" charset="0"/>
                  </a:rPr>
                  <a:t>75kD</a:t>
                </a:r>
              </a:p>
            </p:txBody>
          </p:sp>
        </p:grpSp>
        <p:sp>
          <p:nvSpPr>
            <p:cNvPr id="206859" name="Text Box 11"/>
            <p:cNvSpPr txBox="1">
              <a:spLocks noChangeArrowheads="1"/>
            </p:cNvSpPr>
            <p:nvPr/>
          </p:nvSpPr>
          <p:spPr bwMode="auto">
            <a:xfrm>
              <a:off x="2336" y="1254"/>
              <a:ext cx="548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800">
                  <a:cs typeface="Arial" charset="0"/>
                </a:rPr>
                <a:t>-YbbR    +YbbR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Enzyme catalyzed labeling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4191000"/>
            <a:ext cx="8229600" cy="1935163"/>
          </a:xfrm>
        </p:spPr>
        <p:txBody>
          <a:bodyPr/>
          <a:lstStyle/>
          <a:p>
            <a:r>
              <a:rPr lang="en-US" dirty="0" smtClean="0">
                <a:cs typeface="Arial" charset="0"/>
              </a:rPr>
              <a:t>Biotin or </a:t>
            </a:r>
            <a:r>
              <a:rPr lang="en-US" dirty="0" err="1" smtClean="0">
                <a:cs typeface="Arial" charset="0"/>
              </a:rPr>
              <a:t>keto</a:t>
            </a:r>
            <a:r>
              <a:rPr lang="en-US" dirty="0" smtClean="0">
                <a:cs typeface="Arial" charset="0"/>
              </a:rPr>
              <a:t>-biotin labeling</a:t>
            </a:r>
          </a:p>
          <a:p>
            <a:r>
              <a:rPr lang="en-US" dirty="0" err="1" smtClean="0">
                <a:cs typeface="Arial" charset="0"/>
              </a:rPr>
              <a:t>Ketone</a:t>
            </a:r>
            <a:r>
              <a:rPr lang="en-US" dirty="0" smtClean="0">
                <a:cs typeface="Arial" charset="0"/>
              </a:rPr>
              <a:t> group can be specifically labeled</a:t>
            </a:r>
          </a:p>
          <a:p>
            <a:r>
              <a:rPr lang="en-US" dirty="0" smtClean="0">
                <a:cs typeface="Arial" charset="0"/>
              </a:rPr>
              <a:t>Not yet commercially available</a:t>
            </a:r>
          </a:p>
          <a:p>
            <a:endParaRPr lang="en-US" dirty="0" smtClean="0">
              <a:cs typeface="Arial" charset="0"/>
            </a:endParaRPr>
          </a:p>
          <a:p>
            <a:endParaRPr lang="en-US" dirty="0"/>
          </a:p>
        </p:txBody>
      </p:sp>
      <p:sp>
        <p:nvSpPr>
          <p:cNvPr id="204804" name="Text Box 4"/>
          <p:cNvSpPr txBox="1">
            <a:spLocks noChangeArrowheads="1"/>
          </p:cNvSpPr>
          <p:nvPr/>
        </p:nvSpPr>
        <p:spPr bwMode="auto">
          <a:xfrm>
            <a:off x="1981055" y="1062335"/>
            <a:ext cx="51450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 dirty="0" smtClean="0">
                <a:cs typeface="Arial" charset="0"/>
              </a:rPr>
              <a:t>Biotin and </a:t>
            </a:r>
            <a:r>
              <a:rPr lang="en-US" sz="2400" dirty="0" err="1" smtClean="0">
                <a:cs typeface="Arial" charset="0"/>
              </a:rPr>
              <a:t>Lipoic</a:t>
            </a:r>
            <a:r>
              <a:rPr lang="en-US" sz="2400" dirty="0" smtClean="0">
                <a:cs typeface="Arial" charset="0"/>
              </a:rPr>
              <a:t> Acid </a:t>
            </a:r>
            <a:r>
              <a:rPr lang="en-US" sz="2400" dirty="0" err="1" smtClean="0">
                <a:cs typeface="Arial" charset="0"/>
              </a:rPr>
              <a:t>Ligase</a:t>
            </a:r>
            <a:r>
              <a:rPr lang="en-US" sz="2400" dirty="0" smtClean="0">
                <a:cs typeface="Arial" charset="0"/>
              </a:rPr>
              <a:t> (Alice Ting)</a:t>
            </a:r>
            <a:endParaRPr lang="en-US" sz="2400" dirty="0">
              <a:cs typeface="Arial" charset="0"/>
            </a:endParaRPr>
          </a:p>
        </p:txBody>
      </p:sp>
      <p:pic>
        <p:nvPicPr>
          <p:cNvPr id="204807" name="Picture 7" descr="biotinliga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0000" y="1905000"/>
            <a:ext cx="6502400" cy="1968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hlinkClick r:id="rId3"/>
              </a:rPr>
              <a:t>http://nic.ucsf.edu/dokuwiki/doku.php?id=fluorescent_proteins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Nico</a:t>
            </a:r>
            <a:r>
              <a:rPr lang="en-US" sz="2000" dirty="0" smtClean="0"/>
              <a:t> </a:t>
            </a:r>
            <a:r>
              <a:rPr lang="en-US" sz="2000" dirty="0" err="1" smtClean="0"/>
              <a:t>Stuurman</a:t>
            </a:r>
            <a:endParaRPr lang="en-US" sz="2000" dirty="0" smtClean="0"/>
          </a:p>
          <a:p>
            <a:r>
              <a:rPr lang="en-US" sz="2000" dirty="0" smtClean="0"/>
              <a:t>Mike Davidson</a:t>
            </a:r>
          </a:p>
          <a:p>
            <a:endParaRPr lang="en-US" sz="2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3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Acknowledgements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Protein and chromophore structure</a:t>
            </a:r>
          </a:p>
        </p:txBody>
      </p:sp>
      <p:pic>
        <p:nvPicPr>
          <p:cNvPr id="152579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85800" y="2201863"/>
            <a:ext cx="3814763" cy="3671887"/>
          </a:xfrm>
          <a:noFill/>
          <a:ln/>
        </p:spPr>
      </p:pic>
      <p:pic>
        <p:nvPicPr>
          <p:cNvPr id="152580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876800" y="1524000"/>
            <a:ext cx="3714287" cy="4915587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morefruit"/>
          <p:cNvPicPr>
            <a:picLocks noChangeAspect="1" noChangeArrowheads="1"/>
          </p:cNvPicPr>
          <p:nvPr/>
        </p:nvPicPr>
        <p:blipFill>
          <a:blip r:embed="rId3" cstate="print"/>
          <a:srcRect r="405" b="542"/>
          <a:stretch>
            <a:fillRect/>
          </a:stretch>
        </p:blipFill>
        <p:spPr bwMode="auto">
          <a:xfrm>
            <a:off x="654050" y="501650"/>
            <a:ext cx="7804150" cy="5822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fluorescent protein info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/>
              <a:t>Monomer size: ~ 240 </a:t>
            </a:r>
            <a:r>
              <a:rPr lang="en-US" dirty="0" err="1" smtClean="0"/>
              <a:t>a.a</a:t>
            </a:r>
            <a:r>
              <a:rPr lang="en-US" dirty="0" smtClean="0"/>
              <a:t>.; 27 </a:t>
            </a:r>
            <a:r>
              <a:rPr lang="en-US" dirty="0" err="1" smtClean="0"/>
              <a:t>kDa</a:t>
            </a:r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Many have been engineered from </a:t>
            </a:r>
            <a:r>
              <a:rPr lang="en-US" dirty="0" err="1" smtClean="0"/>
              <a:t>dimeric</a:t>
            </a:r>
            <a:r>
              <a:rPr lang="en-US" dirty="0" smtClean="0"/>
              <a:t> or </a:t>
            </a:r>
            <a:r>
              <a:rPr lang="en-US" dirty="0" err="1" smtClean="0"/>
              <a:t>tetrameric</a:t>
            </a:r>
            <a:r>
              <a:rPr lang="en-US" dirty="0" smtClean="0"/>
              <a:t> proteins and may have residual </a:t>
            </a:r>
            <a:r>
              <a:rPr lang="en-US" dirty="0" err="1" smtClean="0"/>
              <a:t>oligomerization</a:t>
            </a:r>
            <a:endParaRPr lang="en-US" dirty="0" smtClean="0"/>
          </a:p>
          <a:p>
            <a:pPr lvl="1">
              <a:spcBef>
                <a:spcPts val="1200"/>
              </a:spcBef>
            </a:pPr>
            <a:r>
              <a:rPr lang="en-US" dirty="0" smtClean="0"/>
              <a:t>For GFP variants, A206K ensures monomer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Require oxygen for maturation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Maturation takes ~15 min to hours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evaluate a fluorescent protein?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 smtClean="0"/>
              <a:t>Excitation and emission wavelengths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Compatible with filters / lasers?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Separable from other FPs / dyes?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Brightness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Maturation rate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May depend on organism and temperature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pH / environment sensitivity</a:t>
            </a:r>
          </a:p>
          <a:p>
            <a:pPr>
              <a:spcBef>
                <a:spcPts val="1200"/>
              </a:spcBef>
            </a:pPr>
            <a:r>
              <a:rPr lang="en-US" dirty="0" err="1" smtClean="0"/>
              <a:t>Oligomerization</a:t>
            </a:r>
            <a:r>
              <a:rPr lang="en-US" dirty="0" smtClean="0"/>
              <a:t> state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Does it perturb fusion protein function?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septin-effect copy"/>
          <p:cNvPicPr>
            <a:picLocks noChangeAspect="1" noChangeArrowheads="1"/>
          </p:cNvPicPr>
          <p:nvPr/>
        </p:nvPicPr>
        <p:blipFill>
          <a:blip r:embed="rId3" cstate="print"/>
          <a:srcRect l="71700" t="8569" r="3260" b="81358"/>
          <a:stretch>
            <a:fillRect/>
          </a:stretch>
        </p:blipFill>
        <p:spPr>
          <a:xfrm>
            <a:off x="540322" y="5029200"/>
            <a:ext cx="2926778" cy="1524000"/>
          </a:xfrm>
          <a:prstGeom prst="rect">
            <a:avLst/>
          </a:prstGeom>
          <a:noFill/>
          <a:ln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68362"/>
          </a:xfrm>
        </p:spPr>
        <p:txBody>
          <a:bodyPr/>
          <a:lstStyle/>
          <a:p>
            <a:r>
              <a:rPr lang="en-US" dirty="0" smtClean="0"/>
              <a:t>Perturbation of fusion proteins</a:t>
            </a:r>
            <a:endParaRPr lang="en-US" dirty="0"/>
          </a:p>
        </p:txBody>
      </p:sp>
      <p:pic>
        <p:nvPicPr>
          <p:cNvPr id="148482" name="Picture 2" descr="septin-effect copy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/>
          <a:srcRect l="18906" t="55915" r="53069" b="19908"/>
          <a:stretch>
            <a:fillRect/>
          </a:stretch>
        </p:blipFill>
        <p:spPr>
          <a:xfrm>
            <a:off x="5340922" y="1295400"/>
            <a:ext cx="3275616" cy="3657954"/>
          </a:xfrm>
          <a:noFill/>
          <a:ln/>
        </p:spPr>
      </p:pic>
      <p:pic>
        <p:nvPicPr>
          <p:cNvPr id="3" name="Picture 2" descr="septin-effect copy"/>
          <p:cNvPicPr>
            <a:picLocks noChangeAspect="1" noChangeArrowheads="1"/>
          </p:cNvPicPr>
          <p:nvPr/>
        </p:nvPicPr>
        <p:blipFill>
          <a:blip r:embed="rId3" cstate="print"/>
          <a:srcRect l="71702" t="19143" r="3524" b="69273"/>
          <a:stretch>
            <a:fillRect/>
          </a:stretch>
        </p:blipFill>
        <p:spPr>
          <a:xfrm>
            <a:off x="542925" y="1371600"/>
            <a:ext cx="2895600" cy="1752600"/>
          </a:xfrm>
          <a:prstGeom prst="rect">
            <a:avLst/>
          </a:prstGeom>
          <a:noFill/>
          <a:ln/>
        </p:spPr>
      </p:pic>
      <p:pic>
        <p:nvPicPr>
          <p:cNvPr id="5" name="Picture 2" descr="septin-effect copy"/>
          <p:cNvPicPr>
            <a:picLocks noChangeAspect="1" noChangeArrowheads="1"/>
          </p:cNvPicPr>
          <p:nvPr/>
        </p:nvPicPr>
        <p:blipFill>
          <a:blip r:embed="rId3" cstate="print"/>
          <a:srcRect l="18905" t="19648" r="54373" b="69271"/>
          <a:stretch>
            <a:fillRect/>
          </a:stretch>
        </p:blipFill>
        <p:spPr>
          <a:xfrm>
            <a:off x="381000" y="3209673"/>
            <a:ext cx="3123288" cy="1676652"/>
          </a:xfrm>
          <a:prstGeom prst="rect">
            <a:avLst/>
          </a:prstGeom>
          <a:noFill/>
          <a:ln/>
        </p:spPr>
      </p:pic>
      <p:pic>
        <p:nvPicPr>
          <p:cNvPr id="7" name="Picture 2" descr="septin-effect copy"/>
          <p:cNvPicPr>
            <a:picLocks noChangeAspect="1" noChangeArrowheads="1"/>
          </p:cNvPicPr>
          <p:nvPr/>
        </p:nvPicPr>
        <p:blipFill>
          <a:blip r:embed="rId3" cstate="print"/>
          <a:srcRect l="19554" t="43826" r="54369" b="44590"/>
          <a:stretch>
            <a:fillRect/>
          </a:stretch>
        </p:blipFill>
        <p:spPr>
          <a:xfrm>
            <a:off x="5417122" y="4876800"/>
            <a:ext cx="3048000" cy="1752600"/>
          </a:xfrm>
          <a:prstGeom prst="rect">
            <a:avLst/>
          </a:prstGeo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FP combinations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Blue / Green / Red / near IR</a:t>
            </a:r>
          </a:p>
          <a:p>
            <a:pPr lvl="1"/>
            <a:r>
              <a:rPr lang="en-US" dirty="0" smtClean="0"/>
              <a:t>For 405 / 488 / 561 / 640 lasers</a:t>
            </a:r>
          </a:p>
          <a:p>
            <a:pPr lvl="1"/>
            <a:r>
              <a:rPr lang="en-US" dirty="0" smtClean="0"/>
              <a:t>(like DAPI / </a:t>
            </a:r>
            <a:r>
              <a:rPr lang="en-US" dirty="0" err="1" smtClean="0"/>
              <a:t>Fluorescein</a:t>
            </a:r>
            <a:r>
              <a:rPr lang="en-US" dirty="0" smtClean="0"/>
              <a:t> / </a:t>
            </a:r>
            <a:r>
              <a:rPr lang="en-US" dirty="0" err="1" smtClean="0"/>
              <a:t>Rhodamine</a:t>
            </a:r>
            <a:r>
              <a:rPr lang="en-US" dirty="0" smtClean="0"/>
              <a:t> / Cy5)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Cyan/ Yellow / Red / near IR</a:t>
            </a:r>
          </a:p>
          <a:p>
            <a:pPr lvl="1"/>
            <a:r>
              <a:rPr lang="en-US" dirty="0" smtClean="0"/>
              <a:t>Good for CFP/YFP FRET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9867</TotalTime>
  <Words>1054</Words>
  <Application>Microsoft Office PowerPoint</Application>
  <PresentationFormat>On-screen Show (4:3)</PresentationFormat>
  <Paragraphs>267</Paragraphs>
  <Slides>34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Genetically Encoded Labeling Strategies</vt:lpstr>
      <vt:lpstr>Naturally occurring fluorescent proteins</vt:lpstr>
      <vt:lpstr>Aequorea victoria</vt:lpstr>
      <vt:lpstr>Protein and chromophore structure</vt:lpstr>
      <vt:lpstr>PowerPoint Presentation</vt:lpstr>
      <vt:lpstr>General fluorescent protein info</vt:lpstr>
      <vt:lpstr>How to evaluate a fluorescent protein?</vt:lpstr>
      <vt:lpstr>Perturbation of fusion proteins</vt:lpstr>
      <vt:lpstr>Good FP combinations</vt:lpstr>
      <vt:lpstr>Recommended Blue FPs</vt:lpstr>
      <vt:lpstr>Recommended Cyan FPs</vt:lpstr>
      <vt:lpstr>Recommended Green FPs</vt:lpstr>
      <vt:lpstr>Recommended Yellow FPs</vt:lpstr>
      <vt:lpstr>Recommended Red FPs</vt:lpstr>
      <vt:lpstr>Recommended Far-Red / near-IR FPs (Capable of 640nm excitation)</vt:lpstr>
      <vt:lpstr>IFP1.4</vt:lpstr>
      <vt:lpstr>iLOV and relatives</vt:lpstr>
      <vt:lpstr>Optical Highlighter Proteins</vt:lpstr>
      <vt:lpstr>Photoactivation</vt:lpstr>
      <vt:lpstr>Recommended Photoactivatable Proteins</vt:lpstr>
      <vt:lpstr>Photoconversion</vt:lpstr>
      <vt:lpstr>Photoswitchable – Dronpa</vt:lpstr>
      <vt:lpstr>mIrisFP – Photoswitchable and Photoconvertible</vt:lpstr>
      <vt:lpstr>Fluorescent proteins – pros / cons</vt:lpstr>
      <vt:lpstr>FlAsH/ReAsH</vt:lpstr>
      <vt:lpstr>Covalent attachment of dyes to genetic tags</vt:lpstr>
      <vt:lpstr>Covalent attachment of dyes to genetic tags</vt:lpstr>
      <vt:lpstr>Advantages of HaloTag / SNAP-Tag fusions over GFP:</vt:lpstr>
      <vt:lpstr>Dye-binding antibodies</vt:lpstr>
      <vt:lpstr>Dye binding antibodies</vt:lpstr>
      <vt:lpstr>Enzyme catalyzed labeling</vt:lpstr>
      <vt:lpstr>Uses of enzyme catalyzed labeling</vt:lpstr>
      <vt:lpstr>Enzyme catalyzed labeling</vt:lpstr>
      <vt:lpstr>Further Reading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Kurt Thorn</dc:creator>
  <cp:lastModifiedBy>Kurt Thorn</cp:lastModifiedBy>
  <cp:revision>27</cp:revision>
  <dcterms:created xsi:type="dcterms:W3CDTF">2011-01-26T23:14:05Z</dcterms:created>
  <dcterms:modified xsi:type="dcterms:W3CDTF">2012-10-22T21:43:05Z</dcterms:modified>
</cp:coreProperties>
</file>